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66" r:id="rId2"/>
    <p:sldId id="265" r:id="rId3"/>
    <p:sldId id="267" r:id="rId4"/>
    <p:sldId id="268" r:id="rId5"/>
    <p:sldId id="269" r:id="rId6"/>
    <p:sldId id="270" r:id="rId7"/>
    <p:sldId id="271" r:id="rId8"/>
    <p:sldId id="306" r:id="rId9"/>
    <p:sldId id="295" r:id="rId10"/>
    <p:sldId id="296" r:id="rId11"/>
    <p:sldId id="304" r:id="rId12"/>
    <p:sldId id="305" r:id="rId13"/>
    <p:sldId id="297" r:id="rId14"/>
    <p:sldId id="299" r:id="rId15"/>
    <p:sldId id="300" r:id="rId16"/>
    <p:sldId id="301" r:id="rId17"/>
    <p:sldId id="302" r:id="rId18"/>
    <p:sldId id="273" r:id="rId19"/>
    <p:sldId id="310" r:id="rId20"/>
    <p:sldId id="308" r:id="rId21"/>
    <p:sldId id="309" r:id="rId22"/>
    <p:sldId id="274" r:id="rId23"/>
    <p:sldId id="307" r:id="rId24"/>
    <p:sldId id="311" r:id="rId25"/>
    <p:sldId id="275" r:id="rId26"/>
    <p:sldId id="286" r:id="rId27"/>
    <p:sldId id="287" r:id="rId28"/>
    <p:sldId id="288" r:id="rId29"/>
    <p:sldId id="289" r:id="rId30"/>
    <p:sldId id="290" r:id="rId31"/>
    <p:sldId id="291" r:id="rId32"/>
    <p:sldId id="283" r:id="rId33"/>
    <p:sldId id="285" r:id="rId34"/>
    <p:sldId id="292" r:id="rId35"/>
    <p:sldId id="293" r:id="rId36"/>
    <p:sldId id="294" r:id="rId3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0432FF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 autoAdjust="0"/>
    <p:restoredTop sz="86395"/>
  </p:normalViewPr>
  <p:slideViewPr>
    <p:cSldViewPr snapToGrid="0" snapToObjects="1">
      <p:cViewPr varScale="1">
        <p:scale>
          <a:sx n="146" d="100"/>
          <a:sy n="146" d="100"/>
        </p:scale>
        <p:origin x="50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89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3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In Python2 / corresponds to classic division that, when presented with integer operands, truncates the decimal place returning an integer ( floor division)</a:t>
            </a:r>
          </a:p>
          <a:p>
            <a:r>
              <a:rPr lang="en-GB"/>
              <a:t>In Python3 it corresponds to real division and it returns the real floating point quotient, regardless the operand type</a:t>
            </a:r>
          </a:p>
        </p:txBody>
      </p:sp>
    </p:spTree>
    <p:extLst>
      <p:ext uri="{BB962C8B-B14F-4D97-AF65-F5344CB8AC3E}">
        <p14:creationId xmlns:p14="http://schemas.microsoft.com/office/powerpoint/2010/main" val="182887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Depending on the character you are using for declaring, you need to use escape character or not.</a:t>
            </a:r>
          </a:p>
          <a:p>
            <a:r>
              <a:rPr lang="en-GB"/>
              <a:t>With Python3 you need to use print as a function</a:t>
            </a:r>
          </a:p>
        </p:txBody>
      </p:sp>
    </p:spTree>
    <p:extLst>
      <p:ext uri="{BB962C8B-B14F-4D97-AF65-F5344CB8AC3E}">
        <p14:creationId xmlns:p14="http://schemas.microsoft.com/office/powerpoint/2010/main" val="89027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3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zip </a:t>
            </a:r>
            <a:r>
              <a:rPr lang="en-GB" b="0" dirty="0"/>
              <a:t>joins two tuple together: in particular, having N iterators (tuples) as input, it returns an iterator where the first item of each passed iterator is paired together, the second item of each passed iterator is paired together, </a:t>
            </a:r>
            <a:r>
              <a:rPr lang="en-GB" b="0" dirty="0" err="1"/>
              <a:t>ecc</a:t>
            </a:r>
            <a:endParaRPr lang="en-GB" b="0" dirty="0"/>
          </a:p>
          <a:p>
            <a:r>
              <a:rPr lang="en-GB" b="1" dirty="0"/>
              <a:t>enumerate </a:t>
            </a:r>
            <a:r>
              <a:rPr lang="en-GB" b="0" dirty="0"/>
              <a:t>allows to loop over something and have, at the same time, a counter; you can eventually specify from where to start the counter/index (default is 0)</a:t>
            </a:r>
          </a:p>
          <a:p>
            <a:r>
              <a:rPr lang="en-GB" b="1" dirty="0" err="1"/>
              <a:t>tqdm</a:t>
            </a:r>
            <a:r>
              <a:rPr lang="en-GB" b="0" dirty="0"/>
              <a:t> is a library that allows to instantly make your loops show a progress meter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313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in case of lists and other mutable variables (like </a:t>
            </a:r>
            <a:r>
              <a:rPr lang="en-GB" err="1"/>
              <a:t>numpy</a:t>
            </a:r>
            <a:r>
              <a:rPr lang="en-GB"/>
              <a:t> array), if they are argument of a function they will be passed </a:t>
            </a:r>
            <a:r>
              <a:rPr lang="en-GB" b="1"/>
              <a:t>by reference</a:t>
            </a:r>
          </a:p>
        </p:txBody>
      </p:sp>
    </p:spTree>
    <p:extLst>
      <p:ext uri="{BB962C8B-B14F-4D97-AF65-F5344CB8AC3E}">
        <p14:creationId xmlns:p14="http://schemas.microsoft.com/office/powerpoint/2010/main" val="74521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A852AB9-F9A1-EF43-B7EF-F91DEC869ACD}"/>
              </a:ext>
            </a:extLst>
          </p:cNvPr>
          <p:cNvSpPr/>
          <p:nvPr userDrawn="1"/>
        </p:nvSpPr>
        <p:spPr>
          <a:xfrm>
            <a:off x="0" y="0"/>
            <a:ext cx="9144000" cy="661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1919036"/>
            <a:ext cx="9144000" cy="32830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53676" y="1919036"/>
            <a:ext cx="9036647" cy="135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BFB030EA-9305-9A46-8897-F2FA6179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37" y="2611969"/>
            <a:ext cx="8581043" cy="101238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</p:txBody>
      </p:sp>
      <p:pic>
        <p:nvPicPr>
          <p:cNvPr id="127" name="Immagine 126">
            <a:extLst>
              <a:ext uri="{FF2B5EF4-FFF2-40B4-BE49-F238E27FC236}">
                <a16:creationId xmlns:a16="http://schemas.microsoft.com/office/drawing/2014/main" id="{2B0E278D-7390-D044-962D-08737A7BE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2" y="331720"/>
            <a:ext cx="3352132" cy="1414388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042F8CC7-A7E8-5B4D-924A-E5DBD3FA09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2539" y="330868"/>
            <a:ext cx="17621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0CD2F35-5CCB-FA4B-9CAF-3D914AE46506}"/>
              </a:ext>
            </a:extLst>
          </p:cNvPr>
          <p:cNvSpPr/>
          <p:nvPr userDrawn="1"/>
        </p:nvSpPr>
        <p:spPr>
          <a:xfrm>
            <a:off x="0" y="459462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B0B6D2-1A45-EB47-8B3F-F31199857EB4}"/>
              </a:ext>
            </a:extLst>
          </p:cNvPr>
          <p:cNvSpPr/>
          <p:nvPr userDrawn="1"/>
        </p:nvSpPr>
        <p:spPr>
          <a:xfrm>
            <a:off x="0" y="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9A2BFA5-8CB5-DE48-98D7-BAAE6C792C7E}"/>
              </a:ext>
            </a:extLst>
          </p:cNvPr>
          <p:cNvGrpSpPr/>
          <p:nvPr userDrawn="1"/>
        </p:nvGrpSpPr>
        <p:grpSpPr>
          <a:xfrm>
            <a:off x="48008" y="4595043"/>
            <a:ext cx="9036647" cy="135000"/>
            <a:chOff x="1218340" y="275867"/>
            <a:chExt cx="17715122" cy="567843"/>
          </a:xfrm>
        </p:grpSpPr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718EF3A0-74FE-014D-AA6B-A38CA9E43AE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56E1D2F-CA14-C54B-AE1A-E66F7DDD3AE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D02CBF2F-3051-A341-AD42-CCFDECE0B17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17C8660-A542-A64E-AEC9-FB61D732472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50000A6-E54F-6945-8C26-76EC289FF968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468F4CA0-93E0-8D46-884E-0AF530DDE3BB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812BDB1F-E7AC-1E42-A515-5C15933DC99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9B93106F-AE0D-E847-A53F-8D10C62B83D0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81B5A09-3384-F448-969F-EAA3D7F3365F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0B736D23-9CC4-0043-B4EB-F348850F7CD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D4A80CE-9BD6-9748-A6EE-AF626C1A217D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B6913E34-7B14-724C-9905-46B0173B0893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DC94EA0-EA04-F34F-BAF3-A07EF9B4D0A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2934A495-8B57-DF43-996F-AAB699EA3BE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5F9C8B68-362B-504A-8E1C-92992ECB95A5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B2512648-A7B3-DD4D-B0A0-5565904036E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6C45F15-F332-074A-9DFE-130842F45385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4C1C53A8-E47E-F74B-8684-4D128ADA4EBC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94AFF363-E4CB-5444-B45A-0A08519A3DE3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45CC19B5-89D6-1B45-8775-7315F79EF54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A108659-A078-DA4E-95F6-7DDBB96F5C08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1D980B8A-6E27-7D4A-8635-9B71978758C8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118D1DE-8C57-CF47-A904-17CB378CB22C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2D6859B6-73D8-3947-B77C-56F0CF0D79F1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8B0A7AB7-0985-AE4D-9859-0649A811CB7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C311C5F-55C5-1942-8EE4-D4708D58E76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7A83ACB-BFB2-5E46-9B25-495D3098C7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DB6A016-D611-2C42-971F-73592302271C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83D7D414-AC30-FA46-8BBB-7B0C3D31307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BEFF961F-E9E8-7449-ADDE-D6A0F618801F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6125F551-8EC8-FA46-BE8E-9D41A527479B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76E8B5C-FE68-294E-9E13-9AB0DACC682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9605F33-2191-6B48-906E-C125F0A0F2C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A03AC1CC-4457-1842-B911-968E393147D8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2D2F4DFD-1F50-014D-B17C-FF3620834673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98595ACB-CD12-0242-8098-1934D028632A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E7BCA7B1-F455-2F45-926E-6AF8E5B56635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D3E7AEAC-9C3F-D946-873E-C5E08E7FD498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9EA300CF-B27A-A749-84C0-44FB0F17094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DE4E102E-41D2-5141-AD3C-7B7ABD2A9224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C80D668-81A0-FC40-8565-86F9564ACB0B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541105A3-33F6-1B40-A868-646FDD23353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1286095-C87E-4648-AE3F-7A1AF3D67EB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6ABDCA45-53F9-804F-B8B8-05BDD29F3E9C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C0F0FA29-CDC1-1B41-9A40-A654682CEB00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2E69E82-5CAD-8C44-9ED3-99CBB3B1025B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67F6EE9A-2E32-234B-A5BB-50C4B114BCE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641188D9-B784-0145-B43C-611B2B822F37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2D4D5635-C097-6645-AAD5-300949F8E5DB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3E0D5934-894C-B147-B36D-6CA6941C777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943B4EFA-C939-714D-891E-87584F6B567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C71860BA-3980-DF43-B084-3C9CAC90DE4D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CF64F264-5A50-4D41-926F-B5E41E1C8E71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589E8A37-F03C-3A4F-9A93-C6EE15B8791A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CD471E4-5889-9F4D-B44B-B01E3ECA1BB6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0CC1D08-0858-A644-A7B5-B3F67EF17B0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660CAED7-7DCA-1747-B714-0FC7AD0187D4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B7D15798-A115-244B-9929-6681FA4B9CFA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ADE42DA1-CA09-354B-A20F-EBAD669E132F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24FED9FE-8CA5-2B45-AF5C-8E22C35A2CF1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BF470842-EAC2-3942-95FB-5E05A48A799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ACE56B46-A56A-4045-8BF0-D21796EE654B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6690FAE-C80E-A148-AD76-0396A0E0DC3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1F8504B-3105-A34B-8902-317C9DE2E89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D522BEC-ACD6-2244-846F-ABDC47400196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FFE6030F-14FA-4E49-B98A-A0375792B707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1384BFC0-B5A6-514E-BB57-1466FD0EA4D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F24BE59-C3EB-0542-9068-C0AF199B296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0FFAA6A-0EFF-9848-8C78-3060F3984DE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AB180301-340A-0746-ACD1-863E6A419E8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4D352B20-4D9A-B242-93AC-83B6ABB40D95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CF5DDD2A-125E-C847-B849-4F82368065D6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DA78A8F8-DC6B-0D44-B71B-E9C23453E184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299100C-17B5-7A47-A9E3-CDC07AF5EBC4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408E25E-D3BB-F443-A090-404F9F82DEB6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98657EB-B623-604B-B612-96FC97B5161F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A41D6CCB-1B1A-ED48-B0C8-81D7721D20E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4ABB6E82-AD41-234F-AB5C-F46120154EF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5CF826B4-A18E-1145-BC2D-08245A051762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B277011-5E36-E34C-A454-A783E99E3DE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2D9B3086-A42F-8B42-A1E9-D4C080D18A7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CFD1A91A-6EBF-4D48-A2DD-3ECB3FAEE89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221F2FA9-C6BD-8143-802E-A6A13CCEA979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20D6AF7-394A-B844-8742-818333147655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FEC2FA2C-1BBA-6E48-8C31-08B4887FC965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B9F870DC-8084-6341-B584-8C1D00B9AD38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A7B503C-E7F4-8547-91B3-69AECF4B847C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5B8C62AA-72EC-C84D-AC6F-8D4901E64FD4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CC853394-94F1-884F-95C2-E8E61AEE3C65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7A75DBE-6261-EB41-A4E3-80394FE3CBBA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CB05546C-85F4-CD4D-8DEE-412981CB5510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3EEB1CB9-7CFD-914D-85D4-92401880097C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8E2CA610-5F44-A140-B648-9DDFD958620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58E2B64-6962-8744-A669-0611745988AD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A3824DC-BA3B-A54A-990A-F31899A32A1F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E005546-E835-B546-9807-4F04F8614AD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06196623-BEE9-4F4E-A054-F9DD2D66CEEB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C4657F13-350B-4D45-84EF-E17F425E81F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00C22EE5-CD61-704B-BAF8-D4C37369C508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9AB1FD3B-B4BD-574D-B7E2-63FF9EC8680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4886A7B-F91D-2844-8150-45CF150F84D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9BB66FB6-3B52-5F4E-90FF-D5F44F87351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D4602278-395D-B34D-B2AB-20C7C7E7BA1F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92F2066-F58B-EE45-9256-43924D04DA67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769ACED8-109E-694C-A77B-82DD564A4370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7397CA63-86F5-BB40-9AE1-21B9D478D4BC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F6EBDD4-8368-E047-ABB7-E58EEE32D93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48CEC818-D112-524C-BD51-4843E8BEC592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6A15B177-38C1-674D-81D5-F42A62A8372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E0C33C1-E4E7-D24A-BD08-36E3C3D46A5D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9BF1CCC3-A901-B843-9A08-846F2745C28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803D33B-E861-1540-8DAC-1F29B304FAF9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86058ED-97D3-7C4C-ABA7-5183769CE8AB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CBC1052F-B4E8-074B-9CD9-52E7A8086BE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FCB2625F-13FD-8B40-BDAD-3DA3F038F18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388C878-9786-6649-8323-FA582FC549FC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92977AE-E214-6346-A5ED-865F0A59790D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9F20ADE7-71EB-324A-90F1-146BC0CC6871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BBFC75DE-2D78-A64F-A4C7-8C0E84067767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7D2B3D5A-8F5D-B04D-A05A-D412EEDCBEB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egnaposto testo 132">
            <a:extLst>
              <a:ext uri="{FF2B5EF4-FFF2-40B4-BE49-F238E27FC236}">
                <a16:creationId xmlns:a16="http://schemas.microsoft.com/office/drawing/2014/main" id="{D21F5331-A374-1F4E-9548-C8BA66387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25" y="847725"/>
            <a:ext cx="8580438" cy="34813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co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0CD2F35-5CCB-FA4B-9CAF-3D914AE46506}"/>
              </a:ext>
            </a:extLst>
          </p:cNvPr>
          <p:cNvSpPr/>
          <p:nvPr userDrawn="1"/>
        </p:nvSpPr>
        <p:spPr>
          <a:xfrm>
            <a:off x="0" y="459462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B0B6D2-1A45-EB47-8B3F-F31199857EB4}"/>
              </a:ext>
            </a:extLst>
          </p:cNvPr>
          <p:cNvSpPr/>
          <p:nvPr userDrawn="1"/>
        </p:nvSpPr>
        <p:spPr>
          <a:xfrm>
            <a:off x="0" y="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9A2BFA5-8CB5-DE48-98D7-BAAE6C792C7E}"/>
              </a:ext>
            </a:extLst>
          </p:cNvPr>
          <p:cNvGrpSpPr/>
          <p:nvPr userDrawn="1"/>
        </p:nvGrpSpPr>
        <p:grpSpPr>
          <a:xfrm>
            <a:off x="48008" y="4595043"/>
            <a:ext cx="9036647" cy="135000"/>
            <a:chOff x="1218340" y="275867"/>
            <a:chExt cx="17715122" cy="567843"/>
          </a:xfrm>
        </p:grpSpPr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718EF3A0-74FE-014D-AA6B-A38CA9E43AE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756E1D2F-CA14-C54B-AE1A-E66F7DDD3AE1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D02CBF2F-3051-A341-AD42-CCFDECE0B171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117C8660-A542-A64E-AEC9-FB61D732472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E50000A6-E54F-6945-8C26-76EC289FF968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468F4CA0-93E0-8D46-884E-0AF530DDE3BB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812BDB1F-E7AC-1E42-A515-5C15933DC99B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9B93106F-AE0D-E847-A53F-8D10C62B83D0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081B5A09-3384-F448-969F-EAA3D7F3365F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0B736D23-9CC4-0043-B4EB-F348850F7CD6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D4A80CE-9BD6-9748-A6EE-AF626C1A217D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B6913E34-7B14-724C-9905-46B0173B0893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DC94EA0-EA04-F34F-BAF3-A07EF9B4D0A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2934A495-8B57-DF43-996F-AAB699EA3BE6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5F9C8B68-362B-504A-8E1C-92992ECB95A5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B2512648-A7B3-DD4D-B0A0-5565904036E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6C45F15-F332-074A-9DFE-130842F45385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4C1C53A8-E47E-F74B-8684-4D128ADA4EBC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94AFF363-E4CB-5444-B45A-0A08519A3DE3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45CC19B5-89D6-1B45-8775-7315F79EF54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A108659-A078-DA4E-95F6-7DDBB96F5C08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1D980B8A-6E27-7D4A-8635-9B71978758C8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118D1DE-8C57-CF47-A904-17CB378CB22C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2D6859B6-73D8-3947-B77C-56F0CF0D79F1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8B0A7AB7-0985-AE4D-9859-0649A811CB7C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C311C5F-55C5-1942-8EE4-D4708D58E76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37A83ACB-BFB2-5E46-9B25-495D3098C73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DB6A016-D611-2C42-971F-73592302271C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83D7D414-AC30-FA46-8BBB-7B0C3D313073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BEFF961F-E9E8-7449-ADDE-D6A0F618801F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6125F551-8EC8-FA46-BE8E-9D41A527479B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76E8B5C-FE68-294E-9E13-9AB0DACC682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E9605F33-2191-6B48-906E-C125F0A0F2C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A03AC1CC-4457-1842-B911-968E393147D8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2D2F4DFD-1F50-014D-B17C-FF3620834673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98595ACB-CD12-0242-8098-1934D028632A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E7BCA7B1-F455-2F45-926E-6AF8E5B56635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D3E7AEAC-9C3F-D946-873E-C5E08E7FD498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9EA300CF-B27A-A749-84C0-44FB0F17094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DE4E102E-41D2-5141-AD3C-7B7ABD2A9224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C80D668-81A0-FC40-8565-86F9564ACB0B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541105A3-33F6-1B40-A868-646FDD233532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51286095-C87E-4648-AE3F-7A1AF3D67EB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6ABDCA45-53F9-804F-B8B8-05BDD29F3E9C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C0F0FA29-CDC1-1B41-9A40-A654682CEB00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2E69E82-5CAD-8C44-9ED3-99CBB3B1025B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67F6EE9A-2E32-234B-A5BB-50C4B114BCE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641188D9-B784-0145-B43C-611B2B822F37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2D4D5635-C097-6645-AAD5-300949F8E5DB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3E0D5934-894C-B147-B36D-6CA6941C777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943B4EFA-C939-714D-891E-87584F6B567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C71860BA-3980-DF43-B084-3C9CAC90DE4D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CF64F264-5A50-4D41-926F-B5E41E1C8E71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589E8A37-F03C-3A4F-9A93-C6EE15B8791A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CD471E4-5889-9F4D-B44B-B01E3ECA1BB6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A0CC1D08-0858-A644-A7B5-B3F67EF17B0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660CAED7-7DCA-1747-B714-0FC7AD0187D4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B7D15798-A115-244B-9929-6681FA4B9CFA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ADE42DA1-CA09-354B-A20F-EBAD669E132F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24FED9FE-8CA5-2B45-AF5C-8E22C35A2CF1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BF470842-EAC2-3942-95FB-5E05A48A799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ACE56B46-A56A-4045-8BF0-D21796EE654B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6690FAE-C80E-A148-AD76-0396A0E0DC35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1F8504B-3105-A34B-8902-317C9DE2E89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D522BEC-ACD6-2244-846F-ABDC47400196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FFE6030F-14FA-4E49-B98A-A0375792B707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1384BFC0-B5A6-514E-BB57-1466FD0EA4D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4F24BE59-C3EB-0542-9068-C0AF199B296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30FFAA6A-0EFF-9848-8C78-3060F3984DE9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AB180301-340A-0746-ACD1-863E6A419E8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4D352B20-4D9A-B242-93AC-83B6ABB40D95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CF5DDD2A-125E-C847-B849-4F82368065D6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DA78A8F8-DC6B-0D44-B71B-E9C23453E184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5299100C-17B5-7A47-A9E3-CDC07AF5EBC4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408E25E-D3BB-F443-A090-404F9F82DEB6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98657EB-B623-604B-B612-96FC97B5161F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A41D6CCB-1B1A-ED48-B0C8-81D7721D20E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4ABB6E82-AD41-234F-AB5C-F46120154EF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5CF826B4-A18E-1145-BC2D-08245A051762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BB277011-5E36-E34C-A454-A783E99E3DE8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2D9B3086-A42F-8B42-A1E9-D4C080D18A77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CFD1A91A-6EBF-4D48-A2DD-3ECB3FAEE89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221F2FA9-C6BD-8143-802E-A6A13CCEA979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E20D6AF7-394A-B844-8742-818333147655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FEC2FA2C-1BBA-6E48-8C31-08B4887FC965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B9F870DC-8084-6341-B584-8C1D00B9AD38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A7B503C-E7F4-8547-91B3-69AECF4B847C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5B8C62AA-72EC-C84D-AC6F-8D4901E64FD4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CC853394-94F1-884F-95C2-E8E61AEE3C65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7A75DBE-6261-EB41-A4E3-80394FE3CBBA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CB05546C-85F4-CD4D-8DEE-412981CB5510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3EEB1CB9-7CFD-914D-85D4-92401880097C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8E2CA610-5F44-A140-B648-9DDFD9586207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858E2B64-6962-8744-A669-0611745988AD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CA3824DC-BA3B-A54A-990A-F31899A32A1F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E005546-E835-B546-9807-4F04F8614AD6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06196623-BEE9-4F4E-A054-F9DD2D66CEEB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C4657F13-350B-4D45-84EF-E17F425E81F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00C22EE5-CD61-704B-BAF8-D4C37369C508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9AB1FD3B-B4BD-574D-B7E2-63FF9EC86803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4886A7B-F91D-2844-8150-45CF150F84D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9BB66FB6-3B52-5F4E-90FF-D5F44F87351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D4602278-395D-B34D-B2AB-20C7C7E7BA1F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C92F2066-F58B-EE45-9256-43924D04DA67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769ACED8-109E-694C-A77B-82DD564A4370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7397CA63-86F5-BB40-9AE1-21B9D478D4BC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F6EBDD4-8368-E047-ABB7-E58EEE32D932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48CEC818-D112-524C-BD51-4843E8BEC592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6A15B177-38C1-674D-81D5-F42A62A83728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0E0C33C1-E4E7-D24A-BD08-36E3C3D46A5D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9BF1CCC3-A901-B843-9A08-846F2745C28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B803D33B-E861-1540-8DAC-1F29B304FAF9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D86058ED-97D3-7C4C-ABA7-5183769CE8AB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CBC1052F-B4E8-074B-9CD9-52E7A8086BE6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FCB2625F-13FD-8B40-BDAD-3DA3F038F181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388C878-9786-6649-8323-FA582FC549FC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92977AE-E214-6346-A5ED-865F0A59790D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9F20ADE7-71EB-324A-90F1-146BC0CC6871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BBFC75DE-2D78-A64F-A4C7-8C0E84067767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7D2B3D5A-8F5D-B04D-A05A-D412EEDCBEBF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egnaposto testo 132">
            <a:extLst>
              <a:ext uri="{FF2B5EF4-FFF2-40B4-BE49-F238E27FC236}">
                <a16:creationId xmlns:a16="http://schemas.microsoft.com/office/drawing/2014/main" id="{D21F5331-A374-1F4E-9548-C8BA66387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25" y="847725"/>
            <a:ext cx="8580438" cy="160186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129" name="Segnaposto testo 128">
            <a:extLst>
              <a:ext uri="{FF2B5EF4-FFF2-40B4-BE49-F238E27FC236}">
                <a16:creationId xmlns:a16="http://schemas.microsoft.com/office/drawing/2014/main" id="{08896C35-47F4-F046-9703-9CC4F70A6F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25" y="2689809"/>
            <a:ext cx="7656513" cy="1705979"/>
          </a:xfr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  <a:lvl2pPr>
              <a:defRPr sz="1400" b="0" i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2pPr>
            <a:lvl3pPr>
              <a:defRPr sz="1400" b="0" i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3pPr>
            <a:lvl4pPr>
              <a:defRPr sz="1400" b="0" i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4pPr>
            <a:lvl5pPr>
              <a:defRPr sz="1400" b="0" i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2578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ED69509-FD25-F648-A539-F833BEFDD76B}"/>
              </a:ext>
            </a:extLst>
          </p:cNvPr>
          <p:cNvSpPr/>
          <p:nvPr userDrawn="1"/>
        </p:nvSpPr>
        <p:spPr>
          <a:xfrm>
            <a:off x="0" y="170847"/>
            <a:ext cx="9144000" cy="13084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2A4BE76-2465-774C-9DB2-E6D2A9B94F8E}"/>
              </a:ext>
            </a:extLst>
          </p:cNvPr>
          <p:cNvGrpSpPr/>
          <p:nvPr userDrawn="1"/>
        </p:nvGrpSpPr>
        <p:grpSpPr>
          <a:xfrm>
            <a:off x="49878" y="1352602"/>
            <a:ext cx="9036647" cy="135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BBD316CD-39A2-4148-8F41-EA22D08915AE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89D08544-3EAD-1546-AFA1-6130D1E5DCE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0F01615F-4CE9-8F49-B818-1D18A7D2C107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9EFA7BE-5FB3-AB4B-B989-8ED25292E18A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2C05E45B-D265-674D-9042-D05455B334A7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8A8CCC3F-DA38-3C48-A207-C1EAE953B9A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E2DDB4C4-4582-EF41-8E00-8C34D717EC6D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D3B450EA-3843-1342-BFF2-F016B0BB022C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43F64D34-A972-2040-847F-14D8A95CA45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B2E91642-C77B-C64C-9206-6B569E377452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01B9A9B0-657F-1549-8C66-9D08BCDA320A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7A1D58EA-A84B-C942-8F63-E083DF6E76F5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D4CA051-82A2-B348-B3A7-C93F939FFE99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563C4CB6-558A-444F-9CC8-05C664F69811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85CCCA0B-FE00-1748-89AE-ADB80ADC5F8F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EDDE99A1-AE9B-F042-8D0E-2D85479DE733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ABF0AF1D-8AC8-3C4D-8B4E-D66C237607BA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C51F2F0C-530F-8B4A-9C0B-250BCF07121A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06AAF8AC-C8F5-B347-AF7A-42EFBA743429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62F4364C-C7F8-2B40-A4D1-DF019437B8E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8055B692-9D91-DB4D-B7E0-C85A5D7AD5AA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C5C9E29E-251A-C844-9000-C9789C1773D1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9DB6002C-F6A7-5042-8C21-E51B2B9C3FE6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347EB1BD-8603-594F-AD18-1CA81A4486E3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0434AC93-3B97-4B4F-98B7-F38094009B85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D26EAAE0-86F4-7540-9809-69AD8AD72E54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EA3F1B17-9AA7-B940-B2CD-5D25BEF78FA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4CC1234C-76B7-844E-AD20-5486B3D4339D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DEA2DEF3-058E-BE40-83AC-4ADC146CDE2C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AC8C5D9F-581E-5946-93D6-B937CC222F3F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4D43FB51-BAEF-2F44-B0EE-771A4CE0DE02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227B5A39-B23C-0D47-B6F4-4A8831D7059E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0C41850F-3633-924A-897C-64E84EE5A48C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AB2A038F-7499-5B4B-9860-E4893FF01885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3A2695D-76A1-7C43-A17B-D9F31C3E7AC8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95784BE2-5878-F24C-B721-99BDE9EC58F3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D741BB2C-62B8-CE4E-921C-3E6F10F55747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C8EFB349-BADE-0B4B-BFC1-522132CBD647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27BDC042-1F3B-8846-8B58-1E58BC3AA427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A9B7DF97-E25C-1546-A9BA-F98BCFE0D445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6664C031-3115-244F-9211-753AF05E6652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F8F57B8D-56A6-B045-B8D7-2D8790510C8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D90914D-A8A3-7D4A-8406-44B7A56B150C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C79577EC-280F-5F42-A954-A5CFC67D4B44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4C2E9B2B-112C-254B-91F0-410E77FD6973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E71FD1CF-CAF0-754F-B63C-B64BC5481F5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A6B0E9B7-15ED-F54B-83CA-240CE302D4E8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47E7CEB-10BD-544E-B3AD-4726126083B2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B9750989-8FB7-0248-8451-091F82C79E6D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4AF673E6-8426-9E4B-8FF5-46E3A98FCC6B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C02ABEDF-722C-6E48-97B6-60EB557F77B5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BF30B4D5-AF0E-9F43-8D09-EABBF3B03110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B4330BEB-9FA4-8D4C-ACBE-F96040606EC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4817431C-9607-A74E-9D85-354D5CE6AABC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51C7D93D-A077-3349-9FE9-53229750721A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BD5FF4E2-B506-A24C-BE9E-C23C0BE7B969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0B63D7FC-F892-404A-ABC7-7E88E202A74A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383A247-E41E-014F-84CB-F89CE36ADC06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C6FA6D44-4C60-2543-9FF5-0444D4D62CC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A3B7BDD6-78DD-DB4D-8B35-96DF6E269524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7B6DFEA2-8086-EE4F-A228-80287B3BBB4D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2EA6D81-ADD3-2A44-95F2-0F5C5D4CE23E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60BDC816-D8D7-B54C-9173-94117BFD06A6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9605D564-6557-8B40-BC57-3DBC7EBD9A14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5ACB87EB-E5BF-544E-9A6A-51F366E1512F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3735D2BB-F641-754B-96A6-85560E3A0206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7DCD69B9-AF8D-244F-9B99-FF828183564E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7E8AFB06-9CF0-1B4C-9407-BA9CF9809184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F473C86D-6E8C-5241-9467-4D56912F22A3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DFF08473-7A95-144B-89BC-94FB5735B226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1CBDC9B7-4015-F644-9428-1546BD4079DE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D1A7FF9C-D26D-0144-8AB5-4A8683F2B7BA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F876144A-7424-EE40-B5B2-5AE251B61B9D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57E5C8D7-8D63-6441-BB2C-636EF562A7E6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27C89402-33E5-1648-B453-E688D3744027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00244B5F-A0A7-7842-A326-C4534B412907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2684D298-902F-E04F-B883-A750FFACC12A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6F78D235-098C-A341-970E-18E3D4E6C1DF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98D1184B-DE90-7E45-BCD1-2D580BF4DF3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15B16892-12FB-4648-AE3E-BAD9D6029062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EE1BA1C5-B6D0-7A4A-8491-87A11DE90A74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57394874-58E5-C646-9BFC-1472EAF20B9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D9408E79-1B82-AA49-849B-B022756CA483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C0FACF75-5D32-7644-A7A2-335951B0E7C1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94E5846-F650-5449-ACCC-F38F56DF5748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4DB8940-1411-6648-A1A9-62771791D364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B2071BAD-F243-3A44-8E57-BD8A7945E41A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66970D81-96B1-F54B-963F-FE0589975AF6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CC8A6BF5-AC46-C846-A30F-7D0ECF553F24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787D814B-0A8B-F441-AE3B-FC51BE4669C3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4BF272EC-E889-2843-8978-5583E15A648C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94F71D46-63D5-BA42-A5DF-D802BB699214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08430251-6BA7-EE48-A00C-62DE995950E2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F27208F9-DC7C-BF44-B6E7-28ECFF4CCCC5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811A6ACE-788F-8C49-85A9-A16D452A1ED9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1CDADB8C-7BFD-B247-9975-94BC3605A9B4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3D2A3AB1-B0E5-984B-9DC3-840093A8BB84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15E60112-C21F-9A4E-8C32-09FC5D8C0424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01BB76D2-FE96-CD4A-ACD3-177613404A9C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D1E5F295-B569-DD41-8060-111D5ED89CDE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9BCC8FE4-A360-4A4B-8F6F-212500B517D6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CD6ACA87-6A91-4C49-937C-085D2D3DF64C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88B85981-FD31-C741-8545-2D5BF9D04170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872ADB3C-9DEC-0149-811D-063D68C069D9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BB3442E7-7E74-8F4A-8DC6-6D3BD763101A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4F66B072-7562-5141-9540-15B2D91FBE53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F6AE065-0873-7A42-9ABF-976BE63C0F29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DE284C05-F90B-3A4B-B208-EF9D027DCE54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25816147-FA0C-904B-BF4E-BA45D74B9C5E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9342BDFA-73C3-6146-A84C-6492C2BBD75C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B7309D56-ABDB-E940-A31A-D721E33D1D15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B520D9D2-9057-CE40-BC6C-E24678F06320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D6A1D7D5-88B3-D547-86C4-6EB576E88C3C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CFA1BC2B-69DC-F44C-A328-B769F664FE62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8BFA8980-81D1-194A-8F28-301CE629A11D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F3FA247D-F1BB-2A42-A81B-32BBF86CEC04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ADBAB980-3818-684F-A9F9-F4F5EB34D14D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7A5A6497-C052-9248-BBD5-82A63D3C3AB1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38E57613-3752-2741-AEE3-3D838F30E4F6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CAEE3F7C-5245-0447-AF16-1383886ECE31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itolo 3">
            <a:extLst>
              <a:ext uri="{FF2B5EF4-FFF2-40B4-BE49-F238E27FC236}">
                <a16:creationId xmlns:a16="http://schemas.microsoft.com/office/drawing/2014/main" id="{77DB347B-D13F-0A4E-9940-FEDD20C1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16" y="2163167"/>
            <a:ext cx="7252120" cy="122842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lo stile del </a:t>
            </a:r>
            <a:r>
              <a:rPr lang="en-GB" noProof="0" dirty="0" err="1"/>
              <a:t>titolo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</p:txBody>
      </p:sp>
    </p:spTree>
    <p:extLst>
      <p:ext uri="{BB962C8B-B14F-4D97-AF65-F5344CB8AC3E}">
        <p14:creationId xmlns:p14="http://schemas.microsoft.com/office/powerpoint/2010/main" val="2715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04375"/>
            <a:ext cx="8581043" cy="40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88522" y="967412"/>
            <a:ext cx="814345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C9D40E-9937-4840-A0D6-4F3E48B2FC81}"/>
              </a:ext>
            </a:extLst>
          </p:cNvPr>
          <p:cNvSpPr/>
          <p:nvPr userDrawn="1"/>
        </p:nvSpPr>
        <p:spPr>
          <a:xfrm>
            <a:off x="0" y="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2C810FF-5ECB-C345-9EC0-F620E628721B}"/>
              </a:ext>
            </a:extLst>
          </p:cNvPr>
          <p:cNvSpPr/>
          <p:nvPr userDrawn="1"/>
        </p:nvSpPr>
        <p:spPr>
          <a:xfrm>
            <a:off x="0" y="4594621"/>
            <a:ext cx="9144000" cy="607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2AA8AD4-848C-7F41-8182-A196A84D3135}"/>
              </a:ext>
            </a:extLst>
          </p:cNvPr>
          <p:cNvGrpSpPr/>
          <p:nvPr userDrawn="1"/>
        </p:nvGrpSpPr>
        <p:grpSpPr>
          <a:xfrm>
            <a:off x="41644" y="4601073"/>
            <a:ext cx="9036647" cy="135000"/>
            <a:chOff x="1218340" y="275867"/>
            <a:chExt cx="17715122" cy="567843"/>
          </a:xfrm>
        </p:grpSpPr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714581E7-C89D-4049-BE61-2D77F6E4CC8F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19A82AF7-C1A3-4C44-B80E-B638810C1998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0B85CA06-FFE5-D04E-9505-0BA1B7726609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B9F44857-AE15-534E-B0DC-FA64CCBA51A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1E02D2D3-8F80-E947-8637-B57BEC8B4391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2D45866F-521C-D342-A7DA-96990406F2E3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19D3BA6B-F66C-C94A-A225-AB2406DFD159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3E9E1BF-5E9B-7141-80DB-030D42525216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CEBE8301-FCF1-5649-9151-790091BA5A6B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09E592A0-46C4-F94A-A988-80FCB81252CC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DAE63D76-0C3D-9445-86C8-51FB5A214189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3B37A92D-9880-A44D-9142-EC8E8EE45055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90ABA470-068E-954A-BC05-F3A475E905CA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F08635DD-4848-0F49-A946-4C3AAE2560FA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256A471F-E5BE-2846-BCA7-D16C2ED5E67F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116FB2C9-EA39-B147-BE0C-F0E71FF4A8A7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FF170C43-8370-4F4E-AA99-741E671DD2CE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54F098E8-60DD-954C-8050-F6A06394686B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D276E975-9FAD-1F4A-BE22-E8B7B3E55E53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830F2302-90F6-8E4B-8062-E83413A2D0C2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0B809EFB-C7C5-DA4A-B343-E8C7411CCA1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4103F4FD-CEF9-DE4E-8C5C-202F8B12D08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206B6E35-32B5-4B44-B39A-D5DA823361E3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992F111F-A513-CC44-8DD4-A3589D6570DF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79B2547E-57EE-5342-BC59-FFEEF1A797FD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84CA576B-53C8-0340-82C3-8779A5970903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ABB0493E-0410-B149-AE0F-0F9CDDCD8847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8B431586-396F-A545-950A-BBD30975D6E9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82C16F85-BBEF-084B-A34D-5A7B2E2A56A5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916887C4-78EC-ED4A-8C22-F02BEE9889D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197373DC-4BA1-E54C-89F9-B67FC5B22D58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F9327F0E-3E46-9A4E-BACE-05C40EA5F1A3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E76571DB-6C1E-BA45-943E-86CFF98867A8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5558BE24-A640-1A41-9AC6-2156BD40DE57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DB4105B6-5079-A444-9E48-FEB0FA3A812C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EDE777A6-F2F6-1845-A57A-CADB7A11AB97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12C9BBD2-60B4-0249-8D1D-5F2D6FD8F916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49D6CCB4-B251-0C49-9F21-321AA942D431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6761E5F0-3744-2449-AF1C-AAAA1117F6AF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69D38251-68E6-A342-BFF9-6FF0925A43F3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60868FC-2F0F-CA46-8749-421F5F6FD17B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FDEF9A96-CCB9-A048-9C3B-D9C567300716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52D6D74F-33B1-2043-A9C9-CAB85B3DD1A1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CAD7E300-0FBE-FD42-9DC3-8478D8EC7AEC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9CE72F2-DDD5-9445-BA71-5069E14B7908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F5366704-63D3-A34E-A9D8-5BE881B56794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5973048-774D-1F42-9FD8-2AAED3FADF5F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4ED68FFE-25BC-5146-A553-F80ABD78A1C2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753F2CE6-4BC5-564C-815C-3E9311006BED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79299EF2-FF50-1447-9F11-D5886B839219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7A58F63E-80F7-DE4B-8503-926E64C7B51A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717A487E-05D3-9B40-B9D0-9907AC915CF2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3F2DACCB-D461-9A4F-B7AB-434E9491BA1E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55E1812F-8E39-994B-8194-B03E599C98E9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E76DB337-C9EE-7943-B4D4-24F0AE1B4839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B4E333AC-5736-7047-A1AB-0AA90193467E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B167108B-7F3D-C445-9035-F7C98C843B5F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8D63DEA7-F0A1-0145-8C0F-9900E1DD0E53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F890F07D-F553-7546-B80D-9EED409ABE3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6FD39328-3E28-2548-9327-5FD7442BE3F6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A6A3EC93-5E8A-504C-AEF5-3EFCBAB9A91F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6AD93747-3C1D-C84D-AAA9-79386486619C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E0FE4E39-9143-C545-B204-A784BFC22CA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FBAC9135-EB2C-9942-B823-4896087E7900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74A806AF-7FBC-454D-A821-7C32B91ED68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046813E-DBBD-EA4A-8269-75586255BD1D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DBA613D0-C334-A14B-AFF6-283376871232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97CED545-02D7-FB4D-9C1D-20C737E7681F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E46E3589-D537-D346-A928-FFACEE435421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6C3520B7-76FC-9546-92E9-9091D2762677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854C9B01-04EF-9940-AC68-849977D1025B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D11D6D88-F31F-5C4B-8493-C5202E8FA874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D7494F10-B116-024B-8EE5-45726F673284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BC6485D8-01C0-8141-A7A7-1B80B6675234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A891B8B4-B89C-8442-A9ED-CD8765577F9B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44C099D5-1EFD-F14E-8B48-9AA65B80F579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D4D0A0F4-5CB9-C74C-991B-44D22C0C7D10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A7A9AA5B-FB6C-9644-812B-DD26503A8BED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8D2D6C9F-43A3-AB4E-87C3-7ED1D21094C6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776ED6A2-9898-A744-9B96-A3695B3CCF11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96F43422-FF80-6242-AF5E-529D276996F5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A1E42711-4C84-4243-A87F-23E45B6BD169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ED4D4EE0-C113-014E-AB60-7F56C0DD441F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F624EBC3-6F63-1B45-9168-2666B8A1C333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F5F54D7D-32C7-0B4D-A41C-1089B4C46D6D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C8859875-CFBA-554F-BBCA-489EBCF27D3A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06CBF254-8172-354E-ABD9-F13C5DD365D5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58B88D7A-94CD-9F40-9DAE-29DD7D20F113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688E2EC7-4E9C-5B49-BABA-1DCE46CFF19A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FF1730CF-C8B0-564D-8A28-0D2BA38DA8AF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21373A19-69A9-E347-9EB8-17993D3EE414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D826A2B7-3FB3-4842-9B89-543151A66D69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A16C3655-0D6D-6849-A6A8-B1E55E6C079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B842BEE9-7567-744A-B248-F251752A4B5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1F4E9227-A13B-2846-A989-93E320C2720D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FDFB79BB-59E2-144E-8724-297755C37363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3ACCFFA3-D636-5047-86E2-7CB25699CC1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368F541D-EB6E-FE47-B551-EEE35B45DD7F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C003A121-B9E9-CF47-959B-58484FA20D90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5FC7F5C2-A85A-3543-8629-500F807F4DF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2709BC0A-288E-9943-BF2B-BF2D5569A093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93B2AB91-7DD3-8C47-8D56-0D4A88B0F7E4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67CD8EDE-ECF2-974D-BAA4-1F19A32D4E8C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148649A0-75C0-F743-A4EC-DA7E4E6652E2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07ACBFE2-1205-CA42-90C2-69AF9818A1E3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1892EC1C-64F1-3B49-9A2B-F67451D9D605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B2B74AE0-DF76-AE46-8769-A6F3C67B6D91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462EDD2E-F709-2440-AE4C-0E6978B49E36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023024B9-58CE-2643-A216-9D158AB32DF5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D37F04DC-8D20-374D-A3B2-E61FACA113FA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00D483CD-791E-AE4C-9055-46DD2F368FDB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F1DF561E-891A-8F48-9124-511F2A7D0BE6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590D76BD-3B4A-0E45-A992-CCF1C9844E1B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3B2FA9D-CABA-2A46-A55C-AB079D023F51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CCB5BA06-76DB-DE44-8BC1-70064039CA2D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51EC635F-8D92-994E-9B1F-405F724C9AFC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BC89AE2E-8BD3-E140-A281-1066A7C95C1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547C8D07-6E01-7240-A67B-755077F59B9E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8065A42-DD5F-3A41-921D-DFC01516CBE3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B31A565A-E77A-D145-AAAE-CAA1432C91F1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</p:sldLayoutIdLst>
  <p:hf hdr="0" ftr="0" dt="0"/>
  <p:txStyles>
    <p:titleStyle>
      <a:lvl1pPr marL="0" indent="0" algn="l" defTabSz="342900" rtl="0" eaLnBrk="1" latinLnBrk="0" hangingPunct="1">
        <a:spcBef>
          <a:spcPct val="0"/>
        </a:spcBef>
        <a:buNone/>
        <a:defRPr sz="165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Wingdings" charset="2"/>
        <a:buNone/>
        <a:defRPr sz="1650" kern="1200">
          <a:solidFill>
            <a:schemeClr val="tx1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650" kern="1200">
          <a:solidFill>
            <a:schemeClr val="tx1"/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>
          <a:solidFill>
            <a:schemeClr val="tx1"/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65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65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en/latest/miniconda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da.io/projects/conda/en/latest/user-guide/tasks/manage-environments.html#create-env-file-manuall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snippets/importing_libraries.ipynb" TargetMode="External"/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notebooks/io.ipynb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076F02-772E-B648-AEAF-FF13CD8C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288785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CCF4B6D-3B3B-774D-A282-FC1F21B6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A660317-6CBD-E043-8949-31ED37A9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</a:t>
            </a:r>
            <a:r>
              <a:rPr lang="en-GB" dirty="0" err="1"/>
              <a:t>Miniconda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3E0E480-296A-F245-B13E-4ED1C4CE6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Miniconda</a:t>
            </a:r>
            <a:r>
              <a:rPr lang="en-GB" dirty="0"/>
              <a:t> is a small installer for </a:t>
            </a:r>
            <a:r>
              <a:rPr lang="en-GB" dirty="0" err="1"/>
              <a:t>conda</a:t>
            </a:r>
            <a:r>
              <a:rPr lang="en-GB" dirty="0"/>
              <a:t>: it includes </a:t>
            </a:r>
            <a:r>
              <a:rPr lang="en-GB" dirty="0" err="1"/>
              <a:t>conda</a:t>
            </a:r>
            <a:r>
              <a:rPr lang="en-GB" dirty="0"/>
              <a:t>, Python, the packages they depend on and some packages.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https://docs.conda.io/en/latest/miniconda.html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Note: we will use </a:t>
            </a:r>
            <a:r>
              <a:rPr lang="en-GB" dirty="0" err="1"/>
              <a:t>Conda</a:t>
            </a:r>
            <a:r>
              <a:rPr lang="en-GB" dirty="0"/>
              <a:t> to install Python too (it is included!). If you have previous versions of Python they will not be affected by the </a:t>
            </a:r>
            <a:r>
              <a:rPr lang="en-GB" dirty="0" err="1"/>
              <a:t>Conda</a:t>
            </a:r>
            <a:r>
              <a:rPr lang="en-GB" dirty="0"/>
              <a:t> installation.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02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D63D797-2456-B640-B1B9-83231F1C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468DEF8-1810-F640-881E-F3A42692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</a:t>
            </a:r>
            <a:r>
              <a:rPr lang="en-GB" dirty="0" err="1"/>
              <a:t>Miniconda</a:t>
            </a:r>
            <a:r>
              <a:rPr lang="en-GB" dirty="0"/>
              <a:t> Mac OS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794D5B8-226D-BA48-A214-CE159D370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Download </a:t>
            </a:r>
            <a:r>
              <a:rPr lang="en-GB" b="1" dirty="0"/>
              <a:t>Miniconda3 Python 3.8 </a:t>
            </a:r>
            <a:r>
              <a:rPr lang="en-GB" b="1" u="sng" dirty="0" err="1"/>
              <a:t>pkg</a:t>
            </a:r>
            <a:r>
              <a:rPr lang="en-GB" b="1" u="sng" dirty="0"/>
              <a:t> version (not bash) </a:t>
            </a:r>
            <a:r>
              <a:rPr lang="en-GB" dirty="0"/>
              <a:t>for MacOS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Run the installer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Open Terminal (or similar)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Write and run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update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you see something like </a:t>
            </a:r>
            <a:r>
              <a:rPr lang="en-GB" dirty="0">
                <a:latin typeface="Courier" pitchFamily="2" charset="0"/>
              </a:rPr>
              <a:t>(base) </a:t>
            </a:r>
            <a:r>
              <a:rPr lang="en-GB" dirty="0">
                <a:latin typeface="+mn-lt"/>
              </a:rPr>
              <a:t>at the start of the line in your Terminal, then it means that the base environment of </a:t>
            </a:r>
            <a:r>
              <a:rPr lang="en-GB" dirty="0" err="1">
                <a:latin typeface="+mn-lt"/>
              </a:rPr>
              <a:t>Conda</a:t>
            </a:r>
            <a:r>
              <a:rPr lang="en-GB" dirty="0">
                <a:latin typeface="+mn-lt"/>
              </a:rPr>
              <a:t> is activated by default on </a:t>
            </a:r>
            <a:r>
              <a:rPr lang="en-GB" dirty="0" err="1">
                <a:latin typeface="+mn-lt"/>
              </a:rPr>
              <a:t>startup</a:t>
            </a:r>
            <a:r>
              <a:rPr lang="en-GB" dirty="0">
                <a:latin typeface="+mn-lt"/>
              </a:rPr>
              <a:t>. If you want to disable this, run:</a:t>
            </a:r>
            <a:endParaRPr lang="en-GB" dirty="0">
              <a:latin typeface="Courier" pitchFamily="2" charset="0"/>
            </a:endParaRPr>
          </a:p>
          <a:p>
            <a:pPr algn="ctr"/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config --set </a:t>
            </a: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auto_activate_base</a:t>
            </a:r>
            <a:r>
              <a:rPr lang="en-GB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false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" pitchFamily="2" charset="0"/>
            </a:endParaRPr>
          </a:p>
          <a:p>
            <a:r>
              <a:rPr lang="en-GB" b="1" dirty="0">
                <a:latin typeface="+mn-lt"/>
              </a:rPr>
              <a:t>Note</a:t>
            </a:r>
            <a:r>
              <a:rPr lang="en-GB" dirty="0">
                <a:latin typeface="+mn-lt"/>
              </a:rPr>
              <a:t>: the installation path will be something like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/Users/name/opt/miniconda3 </a:t>
            </a:r>
          </a:p>
          <a:p>
            <a:r>
              <a:rPr lang="en-GB" dirty="0">
                <a:latin typeface="+mn-lt"/>
              </a:rPr>
              <a:t>Every time you will need to use </a:t>
            </a:r>
            <a:r>
              <a:rPr lang="en-GB" dirty="0" err="1">
                <a:latin typeface="+mn-lt"/>
              </a:rPr>
              <a:t>Conda</a:t>
            </a:r>
            <a:r>
              <a:rPr lang="en-GB" dirty="0">
                <a:latin typeface="+mn-lt"/>
              </a:rPr>
              <a:t>, you will need to open the Terminal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330872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FED0EEF-438A-184C-A0C0-AF6C83CE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9AF0865-515B-BB47-9FFA-6FF92CE5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</a:t>
            </a:r>
            <a:r>
              <a:rPr lang="en-GB" dirty="0" err="1"/>
              <a:t>Miniconda</a:t>
            </a:r>
            <a:r>
              <a:rPr lang="en-GB" dirty="0"/>
              <a:t> Windows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9AC668-239B-AB45-B172-7AE21B704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Download </a:t>
            </a:r>
            <a:r>
              <a:rPr lang="en-GB" b="1" dirty="0"/>
              <a:t>Miniconda3 Python 3.8 </a:t>
            </a:r>
            <a:r>
              <a:rPr lang="en-GB" dirty="0"/>
              <a:t>for Windows</a:t>
            </a:r>
          </a:p>
          <a:p>
            <a:pPr marL="342900" indent="-342900">
              <a:buAutoNum type="arabicPeriod"/>
            </a:pPr>
            <a:r>
              <a:rPr lang="en-GB" dirty="0"/>
              <a:t>Run the installer leaving default options </a:t>
            </a:r>
            <a:r>
              <a:rPr lang="en-GB" b="1" dirty="0"/>
              <a:t> 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When it is finished, you will have a new application called </a:t>
            </a:r>
            <a:r>
              <a:rPr lang="en-GB" b="1" dirty="0"/>
              <a:t>Anaconda </a:t>
            </a:r>
            <a:r>
              <a:rPr lang="en-GB" b="1" dirty="0" err="1"/>
              <a:t>Powershell</a:t>
            </a:r>
            <a:r>
              <a:rPr lang="en-GB" b="1" dirty="0"/>
              <a:t> Prompt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Open Anaconda </a:t>
            </a:r>
            <a:r>
              <a:rPr lang="en-GB" dirty="0" err="1"/>
              <a:t>Powershell</a:t>
            </a:r>
            <a:r>
              <a:rPr lang="en-GB" dirty="0"/>
              <a:t> Prompt and run</a:t>
            </a:r>
            <a:r>
              <a:rPr lang="en-GB" dirty="0">
                <a:latin typeface="Courier" pitchFamily="2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update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+mn-lt"/>
              </a:rPr>
              <a:t>Note: </a:t>
            </a:r>
            <a:r>
              <a:rPr lang="en-GB" dirty="0" err="1">
                <a:latin typeface="+mn-lt"/>
              </a:rPr>
              <a:t>everytime</a:t>
            </a:r>
            <a:r>
              <a:rPr lang="en-GB" dirty="0">
                <a:latin typeface="+mn-lt"/>
              </a:rPr>
              <a:t> we will use Python and </a:t>
            </a:r>
            <a:r>
              <a:rPr lang="en-GB" dirty="0" err="1">
                <a:latin typeface="+mn-lt"/>
              </a:rPr>
              <a:t>Conda</a:t>
            </a:r>
            <a:r>
              <a:rPr lang="en-GB" dirty="0">
                <a:latin typeface="+mn-lt"/>
              </a:rPr>
              <a:t> you will need to use this prompt</a:t>
            </a:r>
          </a:p>
        </p:txBody>
      </p:sp>
    </p:spTree>
    <p:extLst>
      <p:ext uri="{BB962C8B-B14F-4D97-AF65-F5344CB8AC3E}">
        <p14:creationId xmlns:p14="http://schemas.microsoft.com/office/powerpoint/2010/main" val="1665783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E42B879-B522-C74D-B192-E43B45D3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E319E60-1821-6E4F-885D-BFD0C3F1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Create an environment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BB045F-134C-C94D-89D0-8B90F6AC9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b="1" dirty="0" err="1"/>
              <a:t>What</a:t>
            </a:r>
            <a:r>
              <a:rPr lang="it-IT" b="1" dirty="0"/>
              <a:t> is a conda environment and </a:t>
            </a:r>
            <a:r>
              <a:rPr lang="it-IT" b="1" dirty="0" err="1"/>
              <a:t>why</a:t>
            </a:r>
            <a:r>
              <a:rPr lang="it-IT" b="1" dirty="0"/>
              <a:t> is it so </a:t>
            </a:r>
            <a:r>
              <a:rPr lang="it-IT" b="1" dirty="0" err="1"/>
              <a:t>useful</a:t>
            </a:r>
            <a:r>
              <a:rPr lang="it-IT" b="1" dirty="0"/>
              <a:t>?</a:t>
            </a:r>
          </a:p>
          <a:p>
            <a:r>
              <a:rPr lang="it-IT" dirty="0"/>
              <a:t>Using conda, </a:t>
            </a:r>
            <a:r>
              <a:rPr lang="it-IT" dirty="0" err="1"/>
              <a:t>you</a:t>
            </a:r>
            <a:r>
              <a:rPr lang="it-IT" dirty="0"/>
              <a:t> can create an </a:t>
            </a:r>
            <a:r>
              <a:rPr lang="it-IT" dirty="0" err="1"/>
              <a:t>isolated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 </a:t>
            </a:r>
            <a:r>
              <a:rPr lang="it-IT" i="1" dirty="0"/>
              <a:t>environment</a:t>
            </a:r>
            <a:r>
              <a:rPr lang="it-IT" dirty="0"/>
              <a:t> 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 An environment is a set of packages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one</a:t>
            </a:r>
            <a:r>
              <a:rPr lang="it-IT" dirty="0"/>
              <a:t> or multiple </a:t>
            </a:r>
            <a:r>
              <a:rPr lang="it-IT" dirty="0" err="1"/>
              <a:t>projects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ways of </a:t>
            </a:r>
            <a:r>
              <a:rPr lang="it-IT" dirty="0" err="1"/>
              <a:t>creating</a:t>
            </a:r>
            <a:r>
              <a:rPr lang="it-IT" dirty="0"/>
              <a:t> a conda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specifications</a:t>
            </a:r>
            <a:r>
              <a:rPr lang="it-IT" dirty="0"/>
              <a:t> of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specify</a:t>
            </a:r>
            <a:r>
              <a:rPr lang="it-IT" dirty="0"/>
              <a:t> environment file in YAML format (</a:t>
            </a:r>
            <a:r>
              <a:rPr lang="it-IT" dirty="0" err="1"/>
              <a:t>environment.yml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74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FEA11CF-7CC4-9848-BC6C-A35D0952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333CD8E-752D-114D-B4E1-47B6A002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7" y="102393"/>
            <a:ext cx="8581043" cy="400951"/>
          </a:xfrm>
        </p:spPr>
        <p:txBody>
          <a:bodyPr/>
          <a:lstStyle/>
          <a:p>
            <a:r>
              <a:rPr lang="en-GB" dirty="0"/>
              <a:t>Install Python locally: Environment manual creation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77DB8E-3851-8747-844C-D105ACEDB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create -n </a:t>
            </a: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name_of_the_environment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=3.8 </a:t>
            </a:r>
            <a:br>
              <a:rPr lang="it-IT" dirty="0">
                <a:latin typeface="Courier" pitchFamily="2" charset="0"/>
              </a:rPr>
            </a:br>
            <a:endParaRPr lang="en-GB" dirty="0">
              <a:latin typeface="Courier" pitchFamily="2" charset="0"/>
              <a:ea typeface="Source Code Pro" panose="020B0509030403020204" pitchFamily="49" charset="0"/>
            </a:endParaRPr>
          </a:p>
          <a:p>
            <a:endParaRPr lang="en-GB" dirty="0">
              <a:latin typeface="+mn-lt"/>
              <a:ea typeface="Source Code Pro" panose="020B0509030403020204" pitchFamily="49" charset="0"/>
            </a:endParaRPr>
          </a:p>
          <a:p>
            <a:r>
              <a:rPr lang="en-GB" dirty="0">
                <a:latin typeface="+mn-lt"/>
                <a:ea typeface="Source Code Pro" panose="020B0509030403020204" pitchFamily="49" charset="0"/>
              </a:rPr>
              <a:t>you can specify a version of Python, install at creation time some specific packages with specific versions of the package</a:t>
            </a:r>
          </a:p>
          <a:p>
            <a:endParaRPr lang="en-GB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GB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88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07717C5-C99B-F84A-BE9A-1E8A2EB3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CED0262-BCC3-7D4B-AF50-9DDD9EAB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Creation from an </a:t>
            </a:r>
            <a:r>
              <a:rPr lang="en-GB" dirty="0" err="1"/>
              <a:t>yml</a:t>
            </a:r>
            <a:r>
              <a:rPr lang="en-GB" dirty="0"/>
              <a:t> file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6B4B8E-13A7-ED47-A437-5BEF23A29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24" y="847725"/>
            <a:ext cx="8855075" cy="34813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define an </a:t>
            </a:r>
            <a:r>
              <a:rPr lang="en-GB" b="1" dirty="0" err="1"/>
              <a:t>yml</a:t>
            </a:r>
            <a:r>
              <a:rPr lang="en-GB" dirty="0"/>
              <a:t> file (we are not going to do this today) </a:t>
            </a:r>
            <a:r>
              <a:rPr lang="en-GB" dirty="0">
                <a:hlinkClick r:id="rId2"/>
              </a:rPr>
              <a:t>https://docs.conda.io/projects/conda/en/latest/user-guide/tasks/manage-environments.html#create-env-file-manually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it-IT" dirty="0"/>
              <a:t>for </a:t>
            </a:r>
            <a:r>
              <a:rPr lang="it-IT" dirty="0" err="1"/>
              <a:t>creating</a:t>
            </a:r>
            <a:r>
              <a:rPr lang="it-IT" dirty="0"/>
              <a:t> the environment from an </a:t>
            </a:r>
            <a:r>
              <a:rPr lang="it-IT" dirty="0" err="1"/>
              <a:t>yml</a:t>
            </a:r>
            <a:r>
              <a:rPr lang="it-IT" dirty="0"/>
              <a:t> file</a:t>
            </a:r>
            <a:br>
              <a:rPr lang="it-IT" dirty="0"/>
            </a:br>
            <a:r>
              <a:rPr lang="it-IT" dirty="0"/>
              <a:t>						</a:t>
            </a:r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 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env</a:t>
            </a:r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create -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f</a:t>
            </a:r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environment.yml</a:t>
            </a:r>
            <a:endParaRPr lang="en-GB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6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441E2A-2909-7441-A202-479AF13C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45D4B6-FFF8-D340-9FA3-AF4E96FE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Activation of the environment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12CB0D-AF9B-3043-9F48-6A276E6FE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For using the environment you will first need to activate it</a:t>
            </a:r>
          </a:p>
          <a:p>
            <a:pPr algn="ctr"/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 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activate</a:t>
            </a:r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 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name_of_the_environment</a:t>
            </a:r>
            <a:endParaRPr lang="it-IT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pPr algn="ctr"/>
            <a:endParaRPr lang="it-IT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it-IT" dirty="0">
                <a:latin typeface="+mn-lt"/>
                <a:ea typeface="Source Code Pro" panose="020B0509030403020204" pitchFamily="49" charset="0"/>
              </a:rPr>
              <a:t>To de-</a:t>
            </a:r>
            <a:r>
              <a:rPr lang="it-IT" dirty="0" err="1">
                <a:latin typeface="+mn-lt"/>
                <a:ea typeface="Source Code Pro" panose="020B0509030403020204" pitchFamily="49" charset="0"/>
              </a:rPr>
              <a:t>activate</a:t>
            </a:r>
            <a:r>
              <a:rPr lang="it-IT" dirty="0">
                <a:latin typeface="+mn-lt"/>
                <a:ea typeface="Source Code Pro" panose="020B0509030403020204" pitchFamily="49" charset="0"/>
              </a:rPr>
              <a:t> the environment and </a:t>
            </a:r>
            <a:r>
              <a:rPr lang="it-IT" dirty="0" err="1">
                <a:latin typeface="+mn-lt"/>
                <a:ea typeface="Source Code Pro" panose="020B0509030403020204" pitchFamily="49" charset="0"/>
              </a:rPr>
              <a:t>return</a:t>
            </a:r>
            <a:r>
              <a:rPr lang="it-IT" dirty="0">
                <a:latin typeface="+mn-lt"/>
                <a:ea typeface="Source Code Pro" panose="020B0509030403020204" pitchFamily="49" charset="0"/>
              </a:rPr>
              <a:t> to </a:t>
            </a:r>
            <a:r>
              <a:rPr lang="it-IT" dirty="0" err="1">
                <a:latin typeface="+mn-lt"/>
                <a:ea typeface="Source Code Pro" panose="020B0509030403020204" pitchFamily="49" charset="0"/>
              </a:rPr>
              <a:t>your</a:t>
            </a:r>
            <a:r>
              <a:rPr lang="it-IT" dirty="0">
                <a:latin typeface="+mn-lt"/>
                <a:ea typeface="Source Code Pro" panose="020B0509030403020204" pitchFamily="49" charset="0"/>
              </a:rPr>
              <a:t> </a:t>
            </a:r>
            <a:r>
              <a:rPr lang="it-IT" dirty="0" err="1">
                <a:latin typeface="+mn-lt"/>
                <a:ea typeface="Source Code Pro" panose="020B0509030403020204" pitchFamily="49" charset="0"/>
              </a:rPr>
              <a:t>basic</a:t>
            </a:r>
            <a:r>
              <a:rPr lang="it-IT" dirty="0">
                <a:latin typeface="+mn-lt"/>
                <a:ea typeface="Source Code Pro" panose="020B0509030403020204" pitchFamily="49" charset="0"/>
              </a:rPr>
              <a:t> </a:t>
            </a:r>
            <a:r>
              <a:rPr lang="it-IT" dirty="0" err="1">
                <a:latin typeface="+mn-lt"/>
                <a:ea typeface="Source Code Pro" panose="020B0509030403020204" pitchFamily="49" charset="0"/>
              </a:rPr>
              <a:t>shell</a:t>
            </a:r>
            <a:endParaRPr lang="it-IT" dirty="0">
              <a:latin typeface="+mn-lt"/>
              <a:ea typeface="Source Code Pro" panose="020B0509030403020204" pitchFamily="49" charset="0"/>
            </a:endParaRPr>
          </a:p>
          <a:p>
            <a:pPr algn="ctr"/>
            <a:r>
              <a:rPr lang="it-IT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 </a:t>
            </a:r>
            <a:r>
              <a:rPr lang="it-IT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deactivate</a:t>
            </a:r>
            <a:endParaRPr lang="it-IT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5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4998144-BE2F-6547-B67C-9D588BC0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D77E6FD-1ADB-C446-8AF1-703852AB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Install packages with </a:t>
            </a:r>
            <a:r>
              <a:rPr lang="en-GB" dirty="0" err="1"/>
              <a:t>conda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EF087F1-D68B-BF42-9B3D-B9B2BA24D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When you are </a:t>
            </a:r>
            <a:r>
              <a:rPr lang="en-GB" b="1" dirty="0"/>
              <a:t>inside an environment</a:t>
            </a:r>
            <a:r>
              <a:rPr lang="en-GB" dirty="0"/>
              <a:t> you can install packages using</a:t>
            </a:r>
          </a:p>
          <a:p>
            <a:pPr algn="ctr"/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install </a:t>
            </a: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name_of_the_package</a:t>
            </a:r>
            <a:endParaRPr lang="en-GB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n-lt"/>
                <a:ea typeface="Source Code Pro" panose="020B0509030403020204" pitchFamily="49" charset="0"/>
              </a:rPr>
              <a:t>These packages are valid and will be accessible only from this environment. </a:t>
            </a:r>
          </a:p>
          <a:p>
            <a:r>
              <a:rPr lang="en-GB" dirty="0">
                <a:latin typeface="+mn-lt"/>
                <a:ea typeface="Source Code Pro" panose="020B0509030403020204" pitchFamily="49" charset="0"/>
              </a:rPr>
              <a:t>Try to install some packages in the new created environment. First activate the environment and then install: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numpy</a:t>
            </a:r>
            <a:endParaRPr lang="en-GB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scipy</a:t>
            </a:r>
            <a:endParaRPr lang="en-GB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jupyter</a:t>
            </a:r>
            <a:r>
              <a:rPr lang="en-GB" dirty="0">
                <a:latin typeface="Courier New" panose="020703090202050204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ourier New" panose="020703090202050204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+mn-lt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14C7E96-99E6-EB41-BDC1-8AED8663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ADA0A88-2786-6041-B149-8B4B87DE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IDE and Editors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AC55D86-DEEB-B54C-8A8C-1E6CA19C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87" y="777698"/>
            <a:ext cx="5213413" cy="369240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Jupiter Notebook">
            <a:extLst>
              <a:ext uri="{FF2B5EF4-FFF2-40B4-BE49-F238E27FC236}">
                <a16:creationId xmlns:a16="http://schemas.microsoft.com/office/drawing/2014/main" id="{69CC2B4E-8004-4541-88A5-54E50354A427}"/>
              </a:ext>
            </a:extLst>
          </p:cNvPr>
          <p:cNvSpPr txBox="1">
            <a:spLocks/>
          </p:cNvSpPr>
          <p:nvPr/>
        </p:nvSpPr>
        <p:spPr>
          <a:xfrm>
            <a:off x="201586" y="731226"/>
            <a:ext cx="3360220" cy="3738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1157" indent="-441157" algn="l" defTabSz="342900" rtl="0" eaLnBrk="1" latinLnBrk="0" hangingPunct="1">
              <a:spcBef>
                <a:spcPct val="20000"/>
              </a:spcBef>
              <a:buFontTx/>
              <a:buChar char="•"/>
              <a:defRPr sz="3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000" dirty="0" err="1"/>
              <a:t>Jupiter</a:t>
            </a:r>
            <a:r>
              <a:rPr lang="it-IT" sz="2000" dirty="0"/>
              <a:t> Notebook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b="0" dirty="0" err="1"/>
              <a:t>is</a:t>
            </a:r>
            <a:r>
              <a:rPr lang="it-IT" sz="1600" b="0" dirty="0"/>
              <a:t> an open-source web </a:t>
            </a:r>
            <a:r>
              <a:rPr lang="it-IT" sz="1600" b="0" dirty="0" err="1"/>
              <a:t>application</a:t>
            </a:r>
            <a:r>
              <a:rPr lang="it-IT" sz="1600" b="0" dirty="0"/>
              <a:t> </a:t>
            </a:r>
            <a:r>
              <a:rPr lang="it-IT" sz="1600" b="0" dirty="0" err="1"/>
              <a:t>that</a:t>
            </a:r>
            <a:r>
              <a:rPr lang="it-IT" sz="1600" b="0" dirty="0"/>
              <a:t> </a:t>
            </a:r>
            <a:r>
              <a:rPr lang="it-IT" sz="1600" b="0" dirty="0" err="1"/>
              <a:t>allows</a:t>
            </a:r>
            <a:r>
              <a:rPr lang="it-IT" sz="1600" b="0" dirty="0"/>
              <a:t> </a:t>
            </a:r>
            <a:r>
              <a:rPr lang="it-IT" sz="1600" b="0" dirty="0" err="1"/>
              <a:t>you</a:t>
            </a:r>
            <a:r>
              <a:rPr lang="it-IT" sz="1600" b="0" dirty="0"/>
              <a:t> to create and share </a:t>
            </a:r>
            <a:r>
              <a:rPr lang="it-IT" sz="1600" b="0" dirty="0" err="1"/>
              <a:t>documents</a:t>
            </a:r>
            <a:r>
              <a:rPr lang="it-IT" sz="1600" b="0" dirty="0"/>
              <a:t> </a:t>
            </a:r>
            <a:r>
              <a:rPr lang="it-IT" sz="1600" b="0" dirty="0" err="1"/>
              <a:t>that</a:t>
            </a:r>
            <a:r>
              <a:rPr lang="it-IT" sz="1600" b="0" dirty="0"/>
              <a:t> </a:t>
            </a:r>
            <a:r>
              <a:rPr lang="it-IT" sz="1600" b="0" dirty="0" err="1"/>
              <a:t>contain</a:t>
            </a:r>
            <a:r>
              <a:rPr lang="it-IT" sz="1600" b="0" dirty="0"/>
              <a:t> live code, </a:t>
            </a:r>
            <a:r>
              <a:rPr lang="it-IT" sz="1600" b="0" dirty="0" err="1"/>
              <a:t>equations</a:t>
            </a:r>
            <a:r>
              <a:rPr lang="it-IT" sz="1600" b="0" dirty="0"/>
              <a:t>, </a:t>
            </a:r>
            <a:r>
              <a:rPr lang="it-IT" sz="1600" b="0" dirty="0" err="1"/>
              <a:t>visualizations</a:t>
            </a:r>
            <a:r>
              <a:rPr lang="it-IT" sz="1600" b="0" dirty="0"/>
              <a:t> and narrative text. </a:t>
            </a:r>
          </a:p>
        </p:txBody>
      </p:sp>
    </p:spTree>
    <p:extLst>
      <p:ext uri="{BB962C8B-B14F-4D97-AF65-F5344CB8AC3E}">
        <p14:creationId xmlns:p14="http://schemas.microsoft.com/office/powerpoint/2010/main" val="108725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906DC7C-3505-CB4C-869F-B5039822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9458F01-A903-964A-9A0D-F0E68BBB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Jupyter Notebook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41A84E-A9A2-C24C-80BD-5FD9F94B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2" t="-1341" r="196" b="55395"/>
          <a:stretch/>
        </p:blipFill>
        <p:spPr>
          <a:xfrm>
            <a:off x="2547656" y="718367"/>
            <a:ext cx="6321909" cy="203354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9FD89E-55DE-1249-9034-2E7DB1488112}"/>
              </a:ext>
            </a:extLst>
          </p:cNvPr>
          <p:cNvSpPr txBox="1"/>
          <p:nvPr/>
        </p:nvSpPr>
        <p:spPr>
          <a:xfrm>
            <a:off x="104503" y="2520680"/>
            <a:ext cx="8765062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A new window in a browser should be opened automatically.</a:t>
            </a:r>
          </a:p>
          <a:p>
            <a:pPr>
              <a:lnSpc>
                <a:spcPct val="150000"/>
              </a:lnSpc>
            </a:pPr>
            <a:r>
              <a:rPr lang="en-GB" dirty="0"/>
              <a:t>The windows is the user interface that access to Jupyter Notebook server on the address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localhost:8888</a:t>
            </a:r>
            <a:r>
              <a:rPr lang="en-GB" dirty="0"/>
              <a:t> (usually, you can check it on the output in the terminal).</a:t>
            </a:r>
          </a:p>
          <a:p>
            <a:pPr>
              <a:lnSpc>
                <a:spcPct val="150000"/>
              </a:lnSpc>
            </a:pPr>
            <a:r>
              <a:rPr lang="en-GB" dirty="0"/>
              <a:t>All the notebooks present in the folder </a:t>
            </a:r>
            <a:r>
              <a:rPr lang="en-GB" b="1" dirty="0"/>
              <a:t>from which you launched the command</a:t>
            </a:r>
            <a:r>
              <a:rPr lang="en-GB" dirty="0"/>
              <a:t> are visible and executable.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5EADEC-AC97-664D-B7DA-C0F0AE83D506}"/>
              </a:ext>
            </a:extLst>
          </p:cNvPr>
          <p:cNvSpPr txBox="1"/>
          <p:nvPr/>
        </p:nvSpPr>
        <p:spPr>
          <a:xfrm>
            <a:off x="104503" y="809897"/>
            <a:ext cx="2443153" cy="128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When you type </a:t>
            </a:r>
            <a:r>
              <a:rPr lang="en-GB" dirty="0" err="1"/>
              <a:t>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upyter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  <a:r>
              <a:rPr lang="en-GB" dirty="0"/>
              <a:t> in your </a:t>
            </a:r>
            <a:r>
              <a:rPr lang="en-GB" dirty="0" err="1"/>
              <a:t>conda</a:t>
            </a:r>
            <a:r>
              <a:rPr lang="en-GB" dirty="0"/>
              <a:t> env </a:t>
            </a:r>
            <a:r>
              <a:rPr lang="en-GB" dirty="0">
                <a:sym typeface="Wingdings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95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D0C39B-F21E-D148-85C4-6415906D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26DCC37-F473-C94D-AECB-76368F7D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Table of contents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F7980C9-6C00-304F-AF36-B90D54895BA9}"/>
              </a:ext>
            </a:extLst>
          </p:cNvPr>
          <p:cNvSpPr txBox="1">
            <a:spLocks/>
          </p:cNvSpPr>
          <p:nvPr/>
        </p:nvSpPr>
        <p:spPr>
          <a:xfrm>
            <a:off x="1552378" y="734675"/>
            <a:ext cx="6242795" cy="1773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it-IT" sz="16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it-IT" sz="16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ntroduction…">
            <a:extLst>
              <a:ext uri="{FF2B5EF4-FFF2-40B4-BE49-F238E27FC236}">
                <a16:creationId xmlns:a16="http://schemas.microsoft.com/office/drawing/2014/main" id="{7317F9F7-49E1-3241-ACE8-EADAB922D979}"/>
              </a:ext>
            </a:extLst>
          </p:cNvPr>
          <p:cNvSpPr txBox="1">
            <a:spLocks/>
          </p:cNvSpPr>
          <p:nvPr/>
        </p:nvSpPr>
        <p:spPr>
          <a:xfrm>
            <a:off x="382043" y="835195"/>
            <a:ext cx="8487521" cy="357363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Introduction</a:t>
            </a:r>
          </a:p>
          <a:p>
            <a:pPr marL="441157" indent="-441157">
              <a:buFontTx/>
              <a:buChar char="•"/>
              <a:defRPr sz="3000" b="1"/>
            </a:pPr>
            <a:endParaRPr lang="it-IT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Tools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 err="1"/>
              <a:t>Conda</a:t>
            </a:r>
            <a:endParaRPr lang="it-IT" sz="3000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 err="1"/>
              <a:t>Jupyter</a:t>
            </a:r>
            <a:r>
              <a:rPr lang="it-IT" sz="3000" dirty="0"/>
              <a:t> Notebook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Google </a:t>
            </a:r>
            <a:r>
              <a:rPr lang="it-IT" sz="3000" dirty="0" err="1"/>
              <a:t>Colaboratory</a:t>
            </a:r>
            <a:endParaRPr lang="it-IT" sz="3000" dirty="0"/>
          </a:p>
          <a:p>
            <a:pPr marL="822157" lvl="1" indent="-441157">
              <a:buFontTx/>
              <a:buChar char="•"/>
              <a:defRPr sz="3000"/>
            </a:pPr>
            <a:endParaRPr lang="it-IT" sz="3000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 err="1"/>
              <a:t>Main</a:t>
            </a:r>
            <a:r>
              <a:rPr lang="it-IT" sz="3000" b="1" dirty="0"/>
              <a:t> </a:t>
            </a:r>
            <a:r>
              <a:rPr lang="it-IT" sz="3000" b="1" dirty="0" err="1"/>
              <a:t>concepts</a:t>
            </a:r>
            <a:endParaRPr lang="it-IT" sz="3000" b="1" dirty="0"/>
          </a:p>
          <a:p>
            <a:pPr marL="822157" lvl="1" indent="-441157">
              <a:buFontTx/>
              <a:buChar char="•"/>
              <a:defRPr sz="3000"/>
            </a:pPr>
            <a:endParaRPr lang="it-IT" sz="3000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 err="1"/>
              <a:t>Hands-on</a:t>
            </a:r>
            <a:r>
              <a:rPr lang="it-IT" sz="3000" b="1" dirty="0"/>
              <a:t> (notebook)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Standard Python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numpy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 err="1"/>
              <a:t>matplotlib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148343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A7DC5F-A7B2-5248-883A-9F94DD61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08C89D8-C368-2340-812D-5FAB6C67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 : Instructions for the LABS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6FAA2A-5E33-5744-B987-04FFE2C88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25" y="847724"/>
            <a:ext cx="8580438" cy="37242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During these labs: </a:t>
            </a:r>
          </a:p>
          <a:p>
            <a:pPr marL="285750" indent="-285750">
              <a:buFontTx/>
              <a:buChar char="-"/>
            </a:pPr>
            <a:r>
              <a:rPr lang="en-GB" dirty="0"/>
              <a:t>I will upload the needed notebooks and files on </a:t>
            </a:r>
            <a:r>
              <a:rPr lang="en-GB" dirty="0" err="1"/>
              <a:t>BeeP</a:t>
            </a:r>
            <a:r>
              <a:rPr lang="en-GB" dirty="0"/>
              <a:t> portal as a ZIP file. Usually it will be something like: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|--notebook1.ipynb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|--notebook2.ipynb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|--audio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	|--audio1.wav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	|--audio2.wav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|--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	|--img1.png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	|--img2.png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n-lt"/>
                <a:cs typeface="Courier New" panose="02070309020205020404" pitchFamily="49" charset="0"/>
              </a:rPr>
              <a:t>Do not change this hierarchy! We will need it for loading audio files and images in our notebooks!</a:t>
            </a:r>
          </a:p>
        </p:txBody>
      </p:sp>
    </p:spTree>
    <p:extLst>
      <p:ext uri="{BB962C8B-B14F-4D97-AF65-F5344CB8AC3E}">
        <p14:creationId xmlns:p14="http://schemas.microsoft.com/office/powerpoint/2010/main" val="311040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9890B97-FA3A-4144-8FCC-9CD02E6D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0FF985A-C1DD-2041-9772-5DBDC45D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 : Instructions for the LABS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6C87BA-3438-5342-A8CD-3C8BE28D48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Download and unzip the ZIP file</a:t>
            </a:r>
          </a:p>
          <a:p>
            <a:pPr marL="285750" indent="-285750">
              <a:buFontTx/>
              <a:buChar char="-"/>
            </a:pPr>
            <a:r>
              <a:rPr lang="en-GB" dirty="0"/>
              <a:t>Navigate with the Terminal/Anaconda </a:t>
            </a:r>
            <a:r>
              <a:rPr lang="en-GB" dirty="0" err="1"/>
              <a:t>Powershell</a:t>
            </a:r>
            <a:r>
              <a:rPr lang="en-GB" dirty="0"/>
              <a:t> Prompt in the folder in which you have the lab folder</a:t>
            </a:r>
          </a:p>
          <a:p>
            <a:pPr marL="285750" indent="-285750">
              <a:buFontTx/>
              <a:buChar char="-"/>
            </a:pPr>
            <a:r>
              <a:rPr lang="en-GB" dirty="0"/>
              <a:t>Run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activate name-of-the-environment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  <a:cs typeface="Courier New" panose="02070309020205020404" pitchFamily="49" charset="0"/>
              </a:rPr>
              <a:t>Run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notebook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  <a:cs typeface="Courier New" panose="02070309020205020404" pitchFamily="49" charset="0"/>
              </a:rPr>
              <a:t>The notebooks I will provide you are partially empty: together, during the labs, we will write and run the code for completing them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  <a:cs typeface="Courier New" panose="02070309020205020404" pitchFamily="49" charset="0"/>
              </a:rPr>
              <a:t>If you need a package in your code, you can always install it by calling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name_of_the_package</a:t>
            </a:r>
            <a:r>
              <a:rPr lang="en-GB" dirty="0">
                <a:latin typeface="+mn-lt"/>
                <a:cs typeface="Courier New" panose="02070309020205020404" pitchFamily="49" charset="0"/>
              </a:rPr>
              <a:t> inside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328918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DF9282C-8F3E-3F45-A31F-0C515F30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09C9103-93DD-054E-A5DC-9CAA36A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Python on the web: Google </a:t>
            </a:r>
            <a:r>
              <a:rPr lang="en-GB" dirty="0" err="1"/>
              <a:t>Colab</a:t>
            </a:r>
            <a:endParaRPr lang="en-GB" dirty="0"/>
          </a:p>
        </p:txBody>
      </p:sp>
      <p:sp>
        <p:nvSpPr>
          <p:cNvPr id="6" name="Jupiter Notebook">
            <a:extLst>
              <a:ext uri="{FF2B5EF4-FFF2-40B4-BE49-F238E27FC236}">
                <a16:creationId xmlns:a16="http://schemas.microsoft.com/office/drawing/2014/main" id="{2096CF83-EDA6-B743-A2ED-5322989727FF}"/>
              </a:ext>
            </a:extLst>
          </p:cNvPr>
          <p:cNvSpPr txBox="1">
            <a:spLocks/>
          </p:cNvSpPr>
          <p:nvPr/>
        </p:nvSpPr>
        <p:spPr>
          <a:xfrm>
            <a:off x="174172" y="717833"/>
            <a:ext cx="5451566" cy="3707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41157" indent="-441157" algn="l" defTabSz="342900" rtl="0" eaLnBrk="1" latinLnBrk="0" hangingPunct="1">
              <a:spcBef>
                <a:spcPct val="20000"/>
              </a:spcBef>
              <a:buFontTx/>
              <a:buChar char="•"/>
              <a:defRPr sz="3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dirty="0"/>
              <a:t>Google </a:t>
            </a:r>
            <a:r>
              <a:rPr lang="it-IT" sz="1400" dirty="0" err="1"/>
              <a:t>Colaboratory</a:t>
            </a:r>
            <a:endParaRPr lang="it-IT" sz="1400" dirty="0"/>
          </a:p>
          <a:p>
            <a:pPr marL="0" indent="0">
              <a:lnSpc>
                <a:spcPct val="150000"/>
              </a:lnSpc>
              <a:buNone/>
            </a:pPr>
            <a:r>
              <a:rPr lang="it-IT" sz="1400" b="0" dirty="0" err="1"/>
              <a:t>allows</a:t>
            </a:r>
            <a:r>
              <a:rPr lang="it-IT" sz="1400" b="0" dirty="0"/>
              <a:t> </a:t>
            </a:r>
            <a:r>
              <a:rPr lang="it-IT" sz="1400" b="0" dirty="0" err="1"/>
              <a:t>you</a:t>
            </a:r>
            <a:r>
              <a:rPr lang="it-IT" sz="1400" b="0" dirty="0"/>
              <a:t> to </a:t>
            </a:r>
            <a:r>
              <a:rPr lang="it-IT" sz="1400" b="0" dirty="0" err="1"/>
              <a:t>write</a:t>
            </a:r>
            <a:r>
              <a:rPr lang="it-IT" sz="1400" b="0" dirty="0"/>
              <a:t> code and test </a:t>
            </a:r>
            <a:r>
              <a:rPr lang="it-IT" sz="1400" b="0" dirty="0" err="1"/>
              <a:t>it</a:t>
            </a:r>
            <a:r>
              <a:rPr lang="it-IT" sz="1400" b="0" dirty="0"/>
              <a:t> </a:t>
            </a:r>
            <a:r>
              <a:rPr lang="it-IT" sz="1400" b="0" dirty="0" err="1"/>
              <a:t>directly</a:t>
            </a:r>
            <a:r>
              <a:rPr lang="it-IT" sz="1400" b="0" dirty="0"/>
              <a:t> on the browser. </a:t>
            </a:r>
            <a:r>
              <a:rPr lang="it-IT" sz="1400" b="0" dirty="0" err="1"/>
              <a:t>It</a:t>
            </a:r>
            <a:r>
              <a:rPr lang="it-IT" sz="1400" b="0" dirty="0"/>
              <a:t> </a:t>
            </a:r>
            <a:r>
              <a:rPr lang="it-IT" sz="1400" b="0" dirty="0" err="1"/>
              <a:t>is</a:t>
            </a:r>
            <a:r>
              <a:rPr lang="it-IT" sz="1400" b="0" dirty="0"/>
              <a:t>, in </a:t>
            </a:r>
            <a:r>
              <a:rPr lang="it-IT" sz="1400" b="0" dirty="0" err="1"/>
              <a:t>practice</a:t>
            </a:r>
            <a:r>
              <a:rPr lang="it-IT" sz="1400" b="0" dirty="0"/>
              <a:t>, a </a:t>
            </a:r>
            <a:r>
              <a:rPr lang="it-IT" sz="1400" b="0" dirty="0" err="1"/>
              <a:t>Jupyter</a:t>
            </a:r>
            <a:r>
              <a:rPr lang="it-IT" sz="1400" b="0" dirty="0"/>
              <a:t> Notebook </a:t>
            </a:r>
            <a:r>
              <a:rPr lang="it-IT" sz="1400" b="0" dirty="0" err="1"/>
              <a:t>which</a:t>
            </a:r>
            <a:r>
              <a:rPr lang="it-IT" sz="1400" b="0" dirty="0"/>
              <a:t> </a:t>
            </a:r>
            <a:r>
              <a:rPr lang="it-IT" sz="1400" b="0" dirty="0" err="1"/>
              <a:t>runs</a:t>
            </a:r>
            <a:r>
              <a:rPr lang="it-IT" sz="1400" b="0" dirty="0"/>
              <a:t> on remote </a:t>
            </a:r>
            <a:r>
              <a:rPr lang="it-IT" sz="1400" b="0" dirty="0" err="1"/>
              <a:t>servers</a:t>
            </a:r>
            <a:r>
              <a:rPr lang="it-IT" sz="1400" b="0" dirty="0"/>
              <a:t> of Google.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400" b="0" dirty="0"/>
              <a:t>The notebook are </a:t>
            </a:r>
            <a:r>
              <a:rPr lang="it-IT" sz="1400" b="0" dirty="0" err="1"/>
              <a:t>automatically</a:t>
            </a:r>
            <a:r>
              <a:rPr lang="it-IT" sz="1400" b="0" dirty="0"/>
              <a:t> </a:t>
            </a:r>
            <a:r>
              <a:rPr lang="it-IT" sz="1400" b="0" dirty="0" err="1"/>
              <a:t>saved</a:t>
            </a:r>
            <a:r>
              <a:rPr lang="it-IT" sz="1400" b="0" dirty="0"/>
              <a:t> on </a:t>
            </a:r>
            <a:r>
              <a:rPr lang="it-IT" sz="1400" b="0" dirty="0" err="1"/>
              <a:t>your</a:t>
            </a:r>
            <a:r>
              <a:rPr lang="it-IT" sz="1400" b="0" dirty="0"/>
              <a:t> Google Drive.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400" dirty="0" err="1"/>
              <a:t>Drawbacks</a:t>
            </a:r>
            <a:r>
              <a:rPr lang="it-IT" sz="1400" b="0" dirty="0"/>
              <a:t>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400" b="0" dirty="0"/>
              <a:t>the service </a:t>
            </a:r>
            <a:r>
              <a:rPr lang="it-IT" sz="1400" b="0" dirty="0" err="1"/>
              <a:t>is</a:t>
            </a:r>
            <a:r>
              <a:rPr lang="it-IT" sz="1400" b="0" dirty="0"/>
              <a:t> </a:t>
            </a:r>
            <a:r>
              <a:rPr lang="it-IT" sz="1400" b="0" dirty="0" err="1"/>
              <a:t>not</a:t>
            </a:r>
            <a:r>
              <a:rPr lang="it-IT" sz="1400" b="0" dirty="0"/>
              <a:t> </a:t>
            </a:r>
            <a:r>
              <a:rPr lang="it-IT" sz="1400" b="0" dirty="0" err="1"/>
              <a:t>always</a:t>
            </a:r>
            <a:r>
              <a:rPr lang="it-IT" sz="1400" b="0" dirty="0"/>
              <a:t> </a:t>
            </a:r>
            <a:r>
              <a:rPr lang="it-IT" sz="1400" b="0" dirty="0" err="1"/>
              <a:t>guaranteed</a:t>
            </a:r>
            <a:r>
              <a:rPr lang="it-IT" sz="1400" b="0" dirty="0"/>
              <a:t> and the session </a:t>
            </a:r>
            <a:r>
              <a:rPr lang="it-IT" sz="1400" b="0" dirty="0" err="1"/>
              <a:t>expires</a:t>
            </a:r>
            <a:r>
              <a:rPr lang="it-IT" sz="1400" b="0" dirty="0"/>
              <a:t> </a:t>
            </a:r>
            <a:r>
              <a:rPr lang="it-IT" sz="1400" b="0" dirty="0" err="1"/>
              <a:t>after</a:t>
            </a:r>
            <a:r>
              <a:rPr lang="it-IT" sz="1400" b="0" dirty="0"/>
              <a:t> some time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400" b="0" dirty="0" err="1"/>
              <a:t>loading</a:t>
            </a:r>
            <a:r>
              <a:rPr lang="it-IT" sz="1400" b="0" dirty="0"/>
              <a:t> </a:t>
            </a:r>
            <a:r>
              <a:rPr lang="it-IT" sz="1400" b="0" dirty="0" err="1"/>
              <a:t>external</a:t>
            </a:r>
            <a:r>
              <a:rPr lang="it-IT" sz="1400" b="0" dirty="0"/>
              <a:t> </a:t>
            </a:r>
            <a:r>
              <a:rPr lang="it-IT" sz="1400" b="0" dirty="0" err="1"/>
              <a:t>files</a:t>
            </a:r>
            <a:r>
              <a:rPr lang="it-IT" sz="1400" b="0" dirty="0"/>
              <a:t> can be </a:t>
            </a:r>
            <a:r>
              <a:rPr lang="it-IT" sz="1400" b="0" dirty="0" err="1"/>
              <a:t>complex</a:t>
            </a:r>
            <a:endParaRPr lang="it-IT" sz="1600" b="0" dirty="0"/>
          </a:p>
          <a:p>
            <a:pPr>
              <a:lnSpc>
                <a:spcPct val="150000"/>
              </a:lnSpc>
              <a:buFontTx/>
              <a:buChar char="-"/>
            </a:pPr>
            <a:endParaRPr lang="it-IT" sz="1600" b="0" dirty="0"/>
          </a:p>
          <a:p>
            <a:pPr>
              <a:lnSpc>
                <a:spcPct val="150000"/>
              </a:lnSpc>
              <a:buFontTx/>
              <a:buChar char="-"/>
            </a:pPr>
            <a:endParaRPr lang="it-IT" sz="1600" b="0" dirty="0"/>
          </a:p>
          <a:p>
            <a:pPr marL="0" indent="0">
              <a:lnSpc>
                <a:spcPct val="150000"/>
              </a:lnSpc>
              <a:buNone/>
            </a:pPr>
            <a:endParaRPr lang="it-IT" sz="1600" b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64DC1D-7C7E-C746-AEFC-30EA15E2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46" y="985021"/>
            <a:ext cx="3574754" cy="1937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CB60FAA-41F3-6541-8230-3C748CA0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65" y="206334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F5EC1E-4CD5-9A48-90B4-7A560172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58DE3AF-189A-2D40-889F-58AAC571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Python on the web: Google </a:t>
            </a:r>
            <a:r>
              <a:rPr lang="en-GB" dirty="0" err="1"/>
              <a:t>Colab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D33111-45A2-C244-866C-396E4E8ED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open the link  </a:t>
            </a:r>
            <a:r>
              <a:rPr lang="it-IT" dirty="0">
                <a:hlinkClick r:id="rId2"/>
              </a:rPr>
              <a:t>https://colab.research.google.com/notebooks/intro.ipynb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to create an empty notebook click on File / Create New Notebook (Note: you have to be logged in Google)</a:t>
            </a:r>
          </a:p>
          <a:p>
            <a:pPr marL="285750" indent="-285750">
              <a:buFontTx/>
              <a:buChar char="-"/>
            </a:pPr>
            <a:r>
              <a:rPr lang="en-GB" dirty="0"/>
              <a:t>to load a notebook (like the one I will provide you for the labs) use File / Load New Notebook</a:t>
            </a:r>
          </a:p>
          <a:p>
            <a:pPr marL="285750" indent="-285750">
              <a:buFontTx/>
              <a:buChar char="-"/>
            </a:pPr>
            <a:r>
              <a:rPr lang="en-GB" dirty="0"/>
              <a:t>write and execute you code</a:t>
            </a:r>
          </a:p>
          <a:p>
            <a:pPr marL="285750" indent="-285750">
              <a:buFontTx/>
              <a:buChar char="-"/>
            </a:pPr>
            <a:r>
              <a:rPr lang="en-GB" dirty="0"/>
              <a:t>if you need an external package not already included use </a:t>
            </a:r>
            <a:br>
              <a:rPr lang="en-GB" dirty="0"/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!pip install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name_of_the_package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+mn-lt"/>
                <a:cs typeface="Courier New" panose="02070309020205020404" pitchFamily="49" charset="0"/>
                <a:hlinkClick r:id="rId3"/>
              </a:rPr>
              <a:t>https://colab.research.google.com/notebooks/snippets/importing_libraries.ipynb</a:t>
            </a:r>
            <a:r>
              <a:rPr lang="en-GB" dirty="0">
                <a:latin typeface="+mn-lt"/>
                <a:cs typeface="Courier New" panose="02070309020205020404" pitchFamily="49" charset="0"/>
              </a:rPr>
              <a:t> 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+mn-lt"/>
                <a:cs typeface="Courier New" panose="02070309020205020404" pitchFamily="49" charset="0"/>
              </a:rPr>
              <a:t>if you need external file use the left side panel and load them directly; in alternative check this </a:t>
            </a:r>
            <a:r>
              <a:rPr lang="en-GB" dirty="0">
                <a:latin typeface="+mn-lt"/>
                <a:cs typeface="Courier New" panose="02070309020205020404" pitchFamily="49" charset="0"/>
                <a:hlinkClick r:id="rId4"/>
              </a:rPr>
              <a:t>https://colab.research.google.com/notebooks/io.ipynb</a:t>
            </a:r>
            <a:r>
              <a:rPr lang="en-GB" dirty="0">
                <a:latin typeface="+mn-lt"/>
                <a:cs typeface="Courier New" panose="02070309020205020404" pitchFamily="49" charset="0"/>
              </a:rPr>
              <a:t> </a:t>
            </a:r>
          </a:p>
          <a:p>
            <a:endParaRPr lang="it-IT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6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4213AF-D67E-2F44-8C1F-19A8B8AC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ABB582B-CB33-BA45-82E6-99C97087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Python on the web: Instructions for the LABS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1EE3A8-D31E-A34B-AA52-93A957148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Download and unzip the ZIP file</a:t>
            </a:r>
          </a:p>
          <a:p>
            <a:pPr marL="285750" indent="-285750">
              <a:buFontTx/>
              <a:buChar char="-"/>
            </a:pPr>
            <a:r>
              <a:rPr lang="en-GB" dirty="0"/>
              <a:t>Load the notebooks on Google </a:t>
            </a:r>
            <a:r>
              <a:rPr lang="en-GB" dirty="0" err="1"/>
              <a:t>Colab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Install necessary packages not included</a:t>
            </a:r>
          </a:p>
          <a:p>
            <a:pPr marL="285750" indent="-285750">
              <a:buFontTx/>
              <a:buChar char="-"/>
            </a:pPr>
            <a:r>
              <a:rPr lang="en-GB" dirty="0"/>
              <a:t>Load the audio and images files in the Google </a:t>
            </a:r>
            <a:r>
              <a:rPr lang="en-GB" dirty="0" err="1"/>
              <a:t>Colab</a:t>
            </a:r>
            <a:r>
              <a:rPr lang="en-GB" dirty="0"/>
              <a:t> session, keeping the hierarchy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864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7368CD-1CD2-114A-BEDF-19995983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182695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625E1CF-172C-B14B-9A71-7F5A2DF1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0F40BA7-840A-654B-8A9A-5992002E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Comments</a:t>
            </a:r>
            <a:br>
              <a:rPr lang="en-GB"/>
            </a:b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8200CC-E0BA-E54A-8E1D-9E5B985CC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>
                <a:solidFill>
                  <a:schemeClr val="accent5"/>
                </a:solidFill>
              </a:rPr>
              <a:t># this is the first comment</a:t>
            </a:r>
          </a:p>
          <a:p>
            <a:r>
              <a:rPr lang="en-GB" b="1">
                <a:solidFill>
                  <a:schemeClr val="tx2"/>
                </a:solidFill>
              </a:rPr>
              <a:t>SPAM</a:t>
            </a:r>
            <a:r>
              <a:rPr lang="en-GB"/>
              <a:t> </a:t>
            </a:r>
            <a:r>
              <a:rPr lang="en-GB" b="0">
                <a:solidFill>
                  <a:schemeClr val="tx1"/>
                </a:solidFill>
              </a:rPr>
              <a:t>= 1</a:t>
            </a:r>
            <a:r>
              <a:rPr lang="en-GB"/>
              <a:t>	</a:t>
            </a:r>
            <a:r>
              <a:rPr lang="en-GB">
                <a:solidFill>
                  <a:schemeClr val="accent5"/>
                </a:solidFill>
              </a:rPr>
              <a:t>					</a:t>
            </a:r>
            <a:r>
              <a:rPr lang="en-GB" i="1">
                <a:solidFill>
                  <a:schemeClr val="accent5"/>
                </a:solidFill>
              </a:rPr>
              <a:t># and this is the second comment</a:t>
            </a:r>
          </a:p>
          <a:p>
            <a:r>
              <a:rPr lang="en-GB" i="1">
                <a:solidFill>
                  <a:schemeClr val="accent5"/>
                </a:solidFill>
              </a:rPr>
              <a:t>								# ... and now a third!</a:t>
            </a:r>
          </a:p>
          <a:p>
            <a:r>
              <a:rPr lang="en-GB" b="1">
                <a:solidFill>
                  <a:schemeClr val="tx2"/>
                </a:solidFill>
              </a:rPr>
              <a:t>STRING</a:t>
            </a:r>
            <a:r>
              <a:rPr lang="en-GB"/>
              <a:t> </a:t>
            </a:r>
            <a:r>
              <a:rPr lang="en-GB" b="0">
                <a:solidFill>
                  <a:schemeClr val="tx1"/>
                </a:solidFill>
              </a:rPr>
              <a:t>=</a:t>
            </a:r>
            <a:r>
              <a:rPr lang="en-GB"/>
              <a:t> </a:t>
            </a:r>
            <a:r>
              <a:rPr lang="en-GB">
                <a:solidFill>
                  <a:schemeClr val="accent2"/>
                </a:solidFill>
              </a:rPr>
              <a:t>“# This is not a comment”.</a:t>
            </a:r>
          </a:p>
        </p:txBody>
      </p:sp>
      <p:sp>
        <p:nvSpPr>
          <p:cNvPr id="6" name="Text ignored during execution…">
            <a:extLst>
              <a:ext uri="{FF2B5EF4-FFF2-40B4-BE49-F238E27FC236}">
                <a16:creationId xmlns:a16="http://schemas.microsoft.com/office/drawing/2014/main" id="{EE0BE1E9-BE67-7048-9660-496F8F23E1F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81781" y="729666"/>
            <a:ext cx="8580438" cy="1842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it-IT" sz="1800" b="1" dirty="0"/>
              <a:t>Text </a:t>
            </a:r>
            <a:r>
              <a:rPr lang="it-IT" sz="1800" b="1" dirty="0" err="1"/>
              <a:t>ignored</a:t>
            </a:r>
            <a:r>
              <a:rPr lang="it-IT" sz="1800" b="1" dirty="0"/>
              <a:t> </a:t>
            </a:r>
            <a:r>
              <a:rPr lang="it-IT" sz="1800" b="1" dirty="0" err="1"/>
              <a:t>during</a:t>
            </a:r>
            <a:r>
              <a:rPr lang="it-IT" sz="1800" b="1" dirty="0"/>
              <a:t> </a:t>
            </a:r>
            <a:r>
              <a:rPr lang="it-IT" sz="1800" b="1" dirty="0" err="1"/>
              <a:t>execution</a:t>
            </a:r>
            <a:endParaRPr lang="it-IT" sz="1800" b="1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1800" dirty="0" err="1"/>
              <a:t>Useful</a:t>
            </a:r>
            <a:r>
              <a:rPr lang="it-IT" sz="1800" dirty="0"/>
              <a:t> to </a:t>
            </a:r>
            <a:r>
              <a:rPr lang="it-IT" sz="1800" dirty="0" err="1"/>
              <a:t>describe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is happening in the code to the </a:t>
            </a:r>
            <a:r>
              <a:rPr lang="it-IT" sz="1800" dirty="0" err="1"/>
              <a:t>reader</a:t>
            </a:r>
            <a:endParaRPr lang="it-IT" sz="1800" dirty="0"/>
          </a:p>
          <a:p>
            <a:pPr marL="822157" lvl="1" indent="-441157">
              <a:buFontTx/>
              <a:buChar char="•"/>
              <a:defRPr sz="3000"/>
            </a:pPr>
            <a:endParaRPr lang="it-IT" sz="1800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1800" b="1" dirty="0" err="1"/>
              <a:t>Comments</a:t>
            </a:r>
            <a:r>
              <a:rPr lang="it-IT" sz="1800" b="1" dirty="0"/>
              <a:t> start with </a:t>
            </a:r>
            <a:r>
              <a:rPr lang="it-IT" sz="1800" b="1" dirty="0" err="1"/>
              <a:t>character</a:t>
            </a:r>
            <a:r>
              <a:rPr lang="it-IT" sz="1800" b="1" dirty="0"/>
              <a:t> #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1800" dirty="0"/>
              <a:t>… </a:t>
            </a:r>
            <a:r>
              <a:rPr lang="it-IT" sz="1800" dirty="0" err="1"/>
              <a:t>till</a:t>
            </a:r>
            <a:r>
              <a:rPr lang="it-IT" sz="1800" dirty="0"/>
              <a:t> the end of the line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1800" dirty="0" err="1"/>
              <a:t>Character</a:t>
            </a:r>
            <a:r>
              <a:rPr lang="it-IT" sz="1800" dirty="0"/>
              <a:t> # can </a:t>
            </a:r>
            <a:r>
              <a:rPr lang="it-IT" sz="1800" dirty="0" err="1"/>
              <a:t>still</a:t>
            </a:r>
            <a:r>
              <a:rPr lang="it-IT" sz="1800" dirty="0"/>
              <a:t> be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strings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86040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5AB1290-847B-6745-9FE0-8AE74D7B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A594B9-6BCB-C141-A28D-72D566CA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Numbers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124D0F-D1A4-8D48-B5E0-1E66521E5A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21" y="2630273"/>
            <a:ext cx="7656513" cy="1824038"/>
          </a:xfrm>
        </p:spPr>
        <p:txBody>
          <a:bodyPr>
            <a:normAutofit fontScale="92500" lnSpcReduction="10000"/>
          </a:bodyPr>
          <a:lstStyle/>
          <a:p>
            <a:r>
              <a:rPr lang="en-GB" b="0">
                <a:solidFill>
                  <a:schemeClr val="tx1"/>
                </a:solidFill>
              </a:rPr>
              <a:t>&gt;&gt;&gt; 2*2</a:t>
            </a:r>
          </a:p>
          <a:p>
            <a:r>
              <a:rPr lang="en-GB" b="0">
                <a:solidFill>
                  <a:schemeClr val="tx1"/>
                </a:solidFill>
              </a:rPr>
              <a:t>4</a:t>
            </a:r>
          </a:p>
          <a:p>
            <a:r>
              <a:rPr lang="en-GB" b="0">
                <a:solidFill>
                  <a:schemeClr val="tx1"/>
                </a:solidFill>
              </a:rPr>
              <a:t>&gt;&gt;&gt; (50-5*6)/4</a:t>
            </a:r>
          </a:p>
          <a:p>
            <a:r>
              <a:rPr lang="en-GB" b="0">
                <a:solidFill>
                  <a:schemeClr val="tx1"/>
                </a:solidFill>
              </a:rPr>
              <a:t>5</a:t>
            </a:r>
          </a:p>
          <a:p>
            <a:r>
              <a:rPr lang="en-GB" b="0">
                <a:solidFill>
                  <a:schemeClr val="tx1"/>
                </a:solidFill>
              </a:rPr>
              <a:t>&gt;&gt;&gt; 7/3</a:t>
            </a:r>
            <a:r>
              <a:rPr lang="en-GB"/>
              <a:t> 	</a:t>
            </a:r>
            <a:r>
              <a:rPr lang="en-GB" i="1">
                <a:solidFill>
                  <a:schemeClr val="accent5"/>
                </a:solidFill>
              </a:rPr>
              <a:t>#integer division returns the floor</a:t>
            </a:r>
          </a:p>
          <a:p>
            <a:r>
              <a:rPr lang="en-GB" b="0">
                <a:solidFill>
                  <a:schemeClr val="tx1"/>
                </a:solidFill>
              </a:rPr>
              <a:t>2</a:t>
            </a:r>
          </a:p>
          <a:p>
            <a:r>
              <a:rPr lang="en-GB" b="0">
                <a:solidFill>
                  <a:schemeClr val="tx1"/>
                </a:solidFill>
              </a:rPr>
              <a:t>&gt;&gt;&gt; 2**3</a:t>
            </a:r>
            <a:r>
              <a:rPr lang="en-GB"/>
              <a:t>	</a:t>
            </a:r>
            <a:r>
              <a:rPr lang="en-GB" i="1">
                <a:solidFill>
                  <a:schemeClr val="accent5"/>
                </a:solidFill>
              </a:rPr>
              <a:t>#exponentiation</a:t>
            </a:r>
            <a:endParaRPr lang="en-GB"/>
          </a:p>
          <a:p>
            <a:r>
              <a:rPr lang="en-GB" b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" name="In interactive mode, Python prints operation outputs…">
            <a:extLst>
              <a:ext uri="{FF2B5EF4-FFF2-40B4-BE49-F238E27FC236}">
                <a16:creationId xmlns:a16="http://schemas.microsoft.com/office/drawing/2014/main" id="{ABD643C8-9D57-E647-99C0-35C9837CF837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/>
            </a:pPr>
            <a:r>
              <a:rPr lang="it-IT" sz="1600" dirty="0"/>
              <a:t>In </a:t>
            </a:r>
            <a:r>
              <a:rPr lang="it-IT" sz="1600" dirty="0" err="1"/>
              <a:t>interactive</a:t>
            </a:r>
            <a:r>
              <a:rPr lang="it-IT" sz="1600" dirty="0"/>
              <a:t> mode, Python </a:t>
            </a:r>
            <a:r>
              <a:rPr lang="it-IT" sz="1600" dirty="0" err="1"/>
              <a:t>prints</a:t>
            </a:r>
            <a:r>
              <a:rPr lang="it-IT" sz="1600" dirty="0"/>
              <a:t> </a:t>
            </a:r>
            <a:r>
              <a:rPr lang="it-IT" sz="1600" dirty="0" err="1"/>
              <a:t>operation</a:t>
            </a:r>
            <a:r>
              <a:rPr lang="it-IT" sz="1600" dirty="0"/>
              <a:t> </a:t>
            </a:r>
            <a:r>
              <a:rPr lang="it-IT" sz="1600" dirty="0" err="1"/>
              <a:t>outputs</a:t>
            </a:r>
            <a:endParaRPr lang="it-IT" sz="1600" dirty="0"/>
          </a:p>
          <a:p>
            <a:pPr marL="441157" indent="-441157">
              <a:buFontTx/>
              <a:buChar char="•"/>
              <a:defRPr sz="3000"/>
            </a:pPr>
            <a:r>
              <a:rPr lang="it-IT" sz="1600" dirty="0"/>
              <a:t>Common </a:t>
            </a:r>
            <a:r>
              <a:rPr lang="it-IT" sz="1600" dirty="0" err="1"/>
              <a:t>operators</a:t>
            </a:r>
            <a:r>
              <a:rPr lang="it-IT" sz="1600" dirty="0"/>
              <a:t> are *, +, -, /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600" dirty="0" err="1"/>
              <a:t>Characters</a:t>
            </a:r>
            <a:r>
              <a:rPr lang="it-IT" sz="1600" dirty="0"/>
              <a:t> ( and ) can be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group</a:t>
            </a:r>
            <a:r>
              <a:rPr lang="it-IT" sz="1600" dirty="0"/>
              <a:t> </a:t>
            </a:r>
            <a:r>
              <a:rPr lang="it-IT" sz="1600" dirty="0" err="1"/>
              <a:t>operations</a:t>
            </a:r>
            <a:endParaRPr lang="it-IT" sz="1600" dirty="0"/>
          </a:p>
          <a:p>
            <a:pPr marL="441157" indent="-441157">
              <a:buFontTx/>
              <a:buChar char="•"/>
              <a:defRPr sz="3000"/>
            </a:pPr>
            <a:r>
              <a:rPr lang="it-IT" sz="1600" b="1" dirty="0" err="1"/>
              <a:t>Warning</a:t>
            </a:r>
            <a:r>
              <a:rPr lang="it-IT" sz="1600" dirty="0"/>
              <a:t>: Python2 vs. Python3 </a:t>
            </a:r>
            <a:r>
              <a:rPr lang="it-IT" sz="1600" dirty="0" err="1"/>
              <a:t>integer</a:t>
            </a:r>
            <a:r>
              <a:rPr lang="it-IT" sz="1600" dirty="0"/>
              <a:t> </a:t>
            </a:r>
            <a:r>
              <a:rPr lang="it-IT" sz="1600" dirty="0" err="1"/>
              <a:t>division</a:t>
            </a:r>
            <a:r>
              <a:rPr lang="it-IT" sz="16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0673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2A32B13-8C8A-A744-83B0-AA7F62F3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D3E5863-162A-314C-BC77-0B335279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Variables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B2A810-427E-794F-BB2D-361550B2C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0">
                <a:solidFill>
                  <a:schemeClr val="tx1"/>
                </a:solidFill>
              </a:rPr>
              <a:t>&gt;&gt;&gt;</a:t>
            </a:r>
            <a:r>
              <a:rPr lang="en-GB"/>
              <a:t> a </a:t>
            </a:r>
            <a:r>
              <a:rPr lang="en-GB" b="0">
                <a:solidFill>
                  <a:schemeClr val="tx1"/>
                </a:solidFill>
              </a:rPr>
              <a:t>= 20</a:t>
            </a:r>
          </a:p>
          <a:p>
            <a:r>
              <a:rPr lang="en-GB" b="0">
                <a:solidFill>
                  <a:schemeClr val="tx1"/>
                </a:solidFill>
              </a:rPr>
              <a:t>&gt;&gt;&gt;</a:t>
            </a:r>
            <a:r>
              <a:rPr lang="en-GB"/>
              <a:t> b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b="0">
                <a:solidFill>
                  <a:schemeClr val="tx1"/>
                </a:solidFill>
              </a:rPr>
              <a:t>= 5*9</a:t>
            </a:r>
          </a:p>
          <a:p>
            <a:r>
              <a:rPr lang="en-GB" b="0">
                <a:solidFill>
                  <a:schemeClr val="tx1"/>
                </a:solidFill>
              </a:rPr>
              <a:t>&gt;&gt;&gt;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/>
              <a:t>a </a:t>
            </a:r>
            <a:r>
              <a:rPr lang="en-GB" b="0">
                <a:solidFill>
                  <a:schemeClr val="tx1"/>
                </a:solidFill>
              </a:rPr>
              <a:t>*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/>
              <a:t>b</a:t>
            </a:r>
          </a:p>
          <a:p>
            <a:r>
              <a:rPr lang="en-GB" b="0">
                <a:solidFill>
                  <a:schemeClr val="tx1"/>
                </a:solidFill>
              </a:rPr>
              <a:t>900</a:t>
            </a:r>
          </a:p>
        </p:txBody>
      </p:sp>
      <p:sp>
        <p:nvSpPr>
          <p:cNvPr id="6" name="It is possible to associate values to variables…">
            <a:extLst>
              <a:ext uri="{FF2B5EF4-FFF2-40B4-BE49-F238E27FC236}">
                <a16:creationId xmlns:a16="http://schemas.microsoft.com/office/drawing/2014/main" id="{18CE5771-8105-6D41-AD4E-F73E3450003E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lnSpc>
                <a:spcPct val="150000"/>
              </a:lnSpc>
              <a:buFontTx/>
              <a:buChar char="•"/>
              <a:defRPr sz="3000"/>
            </a:pPr>
            <a:r>
              <a:rPr lang="it-IT" sz="1600" dirty="0"/>
              <a:t>It is </a:t>
            </a:r>
            <a:r>
              <a:rPr lang="it-IT" sz="1600" dirty="0" err="1"/>
              <a:t>possible</a:t>
            </a:r>
            <a:r>
              <a:rPr lang="it-IT" sz="1600" dirty="0"/>
              <a:t> to associate </a:t>
            </a:r>
            <a:r>
              <a:rPr lang="it-IT" sz="1600" dirty="0" err="1"/>
              <a:t>values</a:t>
            </a:r>
            <a:r>
              <a:rPr lang="it-IT" sz="1600" dirty="0"/>
              <a:t> to </a:t>
            </a:r>
            <a:r>
              <a:rPr lang="it-IT" sz="1600" dirty="0" err="1"/>
              <a:t>variables</a:t>
            </a:r>
            <a:endParaRPr lang="it-IT" sz="1600" dirty="0"/>
          </a:p>
          <a:p>
            <a:pPr marL="441157" indent="-441157">
              <a:lnSpc>
                <a:spcPct val="150000"/>
              </a:lnSpc>
              <a:buFontTx/>
              <a:buChar char="•"/>
              <a:defRPr sz="3000"/>
            </a:pPr>
            <a:r>
              <a:rPr lang="it-IT" sz="1600" dirty="0"/>
              <a:t>Python exploits </a:t>
            </a:r>
            <a:r>
              <a:rPr lang="it-IT" sz="1600" b="1" dirty="0" err="1"/>
              <a:t>dynamic</a:t>
            </a:r>
            <a:r>
              <a:rPr lang="it-IT" sz="1600" b="1" dirty="0"/>
              <a:t> </a:t>
            </a:r>
            <a:r>
              <a:rPr lang="it-IT" sz="1600" b="1" dirty="0" err="1"/>
              <a:t>typing</a:t>
            </a:r>
            <a:endParaRPr lang="it-IT" sz="1600" b="1" dirty="0"/>
          </a:p>
          <a:p>
            <a:pPr marL="822157" lvl="1" indent="-441157">
              <a:lnSpc>
                <a:spcPct val="150000"/>
              </a:lnSpc>
              <a:buFontTx/>
              <a:buChar char="•"/>
              <a:defRPr sz="3000"/>
            </a:pPr>
            <a:r>
              <a:rPr lang="it-IT" sz="1600" dirty="0"/>
              <a:t>No </a:t>
            </a:r>
            <a:r>
              <a:rPr lang="it-IT" sz="1600" dirty="0" err="1"/>
              <a:t>need</a:t>
            </a:r>
            <a:r>
              <a:rPr lang="it-IT" sz="1600" dirty="0"/>
              <a:t> to </a:t>
            </a:r>
            <a:r>
              <a:rPr lang="it-IT" sz="1600" dirty="0" err="1"/>
              <a:t>declare</a:t>
            </a:r>
            <a:r>
              <a:rPr lang="it-IT" sz="1600" dirty="0"/>
              <a:t> </a:t>
            </a:r>
            <a:r>
              <a:rPr lang="it-IT" sz="1600" dirty="0" err="1"/>
              <a:t>variable</a:t>
            </a:r>
            <a:r>
              <a:rPr lang="it-IT" sz="1600" dirty="0"/>
              <a:t> </a:t>
            </a:r>
            <a:r>
              <a:rPr lang="it-IT" sz="1600" dirty="0" err="1"/>
              <a:t>type</a:t>
            </a:r>
            <a:r>
              <a:rPr lang="it-IT" sz="1600" dirty="0"/>
              <a:t> (e.g., </a:t>
            </a:r>
            <a:r>
              <a:rPr lang="it-IT" sz="1600" dirty="0" err="1"/>
              <a:t>int</a:t>
            </a:r>
            <a:r>
              <a:rPr lang="it-IT" sz="1600" dirty="0"/>
              <a:t>, float, </a:t>
            </a:r>
            <a:r>
              <a:rPr lang="it-IT" sz="1600" dirty="0" err="1"/>
              <a:t>char</a:t>
            </a:r>
            <a:r>
              <a:rPr lang="it-IT" sz="1600" dirty="0"/>
              <a:t>, etc.)</a:t>
            </a:r>
          </a:p>
          <a:p>
            <a:pPr marL="441157" indent="-441157">
              <a:lnSpc>
                <a:spcPct val="150000"/>
              </a:lnSpc>
              <a:buFontTx/>
              <a:buChar char="•"/>
              <a:defRPr sz="3000"/>
            </a:pPr>
            <a:r>
              <a:rPr lang="it-IT" sz="1600" b="1" dirty="0" err="1"/>
              <a:t>Warning</a:t>
            </a:r>
            <a:r>
              <a:rPr lang="it-IT" sz="1600" dirty="0"/>
              <a:t>: do </a:t>
            </a:r>
            <a:r>
              <a:rPr lang="it-IT" sz="1600" dirty="0" err="1"/>
              <a:t>not</a:t>
            </a:r>
            <a:r>
              <a:rPr lang="it-IT" sz="1600" dirty="0"/>
              <a:t> confuse = (i.e., </a:t>
            </a:r>
            <a:r>
              <a:rPr lang="it-IT" sz="1600" dirty="0" err="1"/>
              <a:t>assignment</a:t>
            </a:r>
            <a:r>
              <a:rPr lang="it-IT" sz="1600" dirty="0"/>
              <a:t>) and == (i.e., </a:t>
            </a:r>
            <a:r>
              <a:rPr lang="it-IT" sz="1600" dirty="0" err="1"/>
              <a:t>comparison</a:t>
            </a:r>
            <a:r>
              <a:rPr lang="it-IT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52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50D4759-0522-A844-832E-7825DD50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3BD9858-0CC2-C541-BE53-6E51366E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Strings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0071974-E874-3A49-A6F7-EA559EAE1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25" y="2260397"/>
            <a:ext cx="7656513" cy="2135391"/>
          </a:xfrm>
        </p:spPr>
        <p:txBody>
          <a:bodyPr>
            <a:normAutofit fontScale="77500" lnSpcReduction="20000"/>
          </a:bodyPr>
          <a:lstStyle/>
          <a:p>
            <a:r>
              <a:rPr lang="en-GB" b="0" dirty="0">
                <a:solidFill>
                  <a:schemeClr val="tx1"/>
                </a:solidFill>
              </a:rPr>
              <a:t>&gt;&gt;&gt;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/>
              <a:t>(</a:t>
            </a:r>
            <a:r>
              <a:rPr lang="en-GB" b="1" dirty="0">
                <a:solidFill>
                  <a:schemeClr val="accent2"/>
                </a:solidFill>
              </a:rPr>
              <a:t>‘spam eggs’</a:t>
            </a:r>
            <a:r>
              <a:rPr lang="en-GB" dirty="0"/>
              <a:t>)</a:t>
            </a:r>
          </a:p>
          <a:p>
            <a:r>
              <a:rPr lang="en-GB" b="1" dirty="0">
                <a:solidFill>
                  <a:schemeClr val="tx2"/>
                </a:solidFill>
              </a:rPr>
              <a:t>spam eggs</a:t>
            </a:r>
          </a:p>
          <a:p>
            <a:r>
              <a:rPr lang="en-GB" dirty="0"/>
              <a:t>&gt;&gt;&gt;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/>
              <a:t>(</a:t>
            </a:r>
            <a:r>
              <a:rPr lang="en-GB" b="1" dirty="0">
                <a:solidFill>
                  <a:schemeClr val="accent2"/>
                </a:solidFill>
              </a:rPr>
              <a:t>‘</a:t>
            </a:r>
            <a:r>
              <a:rPr lang="en-GB" b="1" dirty="0" err="1">
                <a:solidFill>
                  <a:schemeClr val="accent2"/>
                </a:solidFill>
              </a:rPr>
              <a:t>doesn</a:t>
            </a:r>
            <a:r>
              <a:rPr lang="en-GB" b="1" dirty="0">
                <a:solidFill>
                  <a:schemeClr val="accent2"/>
                </a:solidFill>
              </a:rPr>
              <a:t>\’t’</a:t>
            </a:r>
            <a:r>
              <a:rPr lang="en-GB" dirty="0"/>
              <a:t>)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tx2"/>
                </a:solidFill>
              </a:rPr>
              <a:t>doesn’t</a:t>
            </a:r>
          </a:p>
          <a:p>
            <a:r>
              <a:rPr lang="en-GB" dirty="0"/>
              <a:t>&gt;&gt;&gt;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/>
              <a:t>(</a:t>
            </a:r>
            <a:r>
              <a:rPr lang="en-GB" b="1" dirty="0">
                <a:solidFill>
                  <a:schemeClr val="accent2"/>
                </a:solidFill>
              </a:rPr>
              <a:t>“doesn’t”</a:t>
            </a:r>
            <a:r>
              <a:rPr lang="en-GB" dirty="0"/>
              <a:t>)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tx2"/>
                </a:solidFill>
              </a:rPr>
              <a:t>doesn’t</a:t>
            </a:r>
          </a:p>
          <a:p>
            <a:r>
              <a:rPr lang="en-GB" dirty="0"/>
              <a:t>&gt;&gt;&gt;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>
                <a:solidFill>
                  <a:schemeClr val="tx2"/>
                </a:solidFill>
              </a:rPr>
              <a:t>(</a:t>
            </a:r>
            <a:r>
              <a:rPr lang="en-GB" b="1" dirty="0">
                <a:solidFill>
                  <a:schemeClr val="accent2"/>
                </a:solidFill>
              </a:rPr>
              <a:t>‘”Yes,” he said.’</a:t>
            </a:r>
            <a:r>
              <a:rPr lang="en-GB" dirty="0"/>
              <a:t>)</a:t>
            </a:r>
          </a:p>
          <a:p>
            <a:r>
              <a:rPr lang="en-GB" b="1" dirty="0">
                <a:solidFill>
                  <a:schemeClr val="tx2"/>
                </a:solidFill>
              </a:rPr>
              <a:t>”Yes,” he said.</a:t>
            </a:r>
          </a:p>
          <a:p>
            <a:r>
              <a:rPr lang="en-GB" dirty="0"/>
              <a:t>&gt;&gt;&gt;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>
                <a:solidFill>
                  <a:schemeClr val="tx2"/>
                </a:solidFill>
              </a:rPr>
              <a:t>(</a:t>
            </a:r>
            <a:r>
              <a:rPr lang="en-GB" b="1" dirty="0">
                <a:solidFill>
                  <a:schemeClr val="accent2"/>
                </a:solidFill>
              </a:rPr>
              <a:t>“\”Yes,\” he said.”</a:t>
            </a:r>
            <a:r>
              <a:rPr lang="en-GB" dirty="0"/>
              <a:t>)</a:t>
            </a:r>
            <a:endParaRPr lang="en-GB" b="1" dirty="0"/>
          </a:p>
          <a:p>
            <a:r>
              <a:rPr lang="en-GB" b="1" dirty="0">
                <a:solidFill>
                  <a:schemeClr val="tx2"/>
                </a:solidFill>
              </a:rPr>
              <a:t>“Yes,” he said.</a:t>
            </a:r>
          </a:p>
          <a:p>
            <a:r>
              <a:rPr lang="en-GB" dirty="0"/>
              <a:t>&gt;&gt;&gt;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print</a:t>
            </a:r>
            <a:r>
              <a:rPr lang="en-GB" dirty="0">
                <a:solidFill>
                  <a:schemeClr val="tx2"/>
                </a:solidFill>
              </a:rPr>
              <a:t>(</a:t>
            </a:r>
            <a:r>
              <a:rPr lang="en-GB" b="1" dirty="0">
                <a:solidFill>
                  <a:schemeClr val="accent2"/>
                </a:solidFill>
              </a:rPr>
              <a:t>‘”</a:t>
            </a:r>
            <a:r>
              <a:rPr lang="en-GB" b="1" dirty="0" err="1">
                <a:solidFill>
                  <a:schemeClr val="accent2"/>
                </a:solidFill>
              </a:rPr>
              <a:t>Isn</a:t>
            </a:r>
            <a:r>
              <a:rPr lang="en-GB" b="1" dirty="0">
                <a:solidFill>
                  <a:schemeClr val="accent2"/>
                </a:solidFill>
              </a:rPr>
              <a:t>\’t,” she said.’</a:t>
            </a:r>
            <a:r>
              <a:rPr lang="en-GB" dirty="0"/>
              <a:t>)</a:t>
            </a:r>
          </a:p>
          <a:p>
            <a:r>
              <a:rPr lang="en-GB" b="1" dirty="0">
                <a:solidFill>
                  <a:schemeClr val="tx2"/>
                </a:solidFill>
              </a:rPr>
              <a:t>“Isn’t,” she said.</a:t>
            </a:r>
          </a:p>
          <a:p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6" name="Structures containing text data…">
            <a:extLst>
              <a:ext uri="{FF2B5EF4-FFF2-40B4-BE49-F238E27FC236}">
                <a16:creationId xmlns:a16="http://schemas.microsoft.com/office/drawing/2014/main" id="{C8C9B2D3-7F39-2B46-8F08-C77CB02F072D}"/>
              </a:ext>
            </a:extLst>
          </p:cNvPr>
          <p:cNvSpPr txBox="1">
            <a:spLocks/>
          </p:cNvSpPr>
          <p:nvPr/>
        </p:nvSpPr>
        <p:spPr>
          <a:xfrm>
            <a:off x="181767" y="659341"/>
            <a:ext cx="8794551" cy="152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/>
            </a:pPr>
            <a:r>
              <a:rPr lang="it-IT" sz="1600" dirty="0" err="1"/>
              <a:t>String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a </a:t>
            </a:r>
            <a:r>
              <a:rPr lang="it-IT" sz="1600" dirty="0" err="1"/>
              <a:t>structure</a:t>
            </a:r>
            <a:r>
              <a:rPr lang="it-IT" sz="1600" dirty="0"/>
              <a:t> </a:t>
            </a:r>
            <a:r>
              <a:rPr lang="it-IT" sz="1600" dirty="0" err="1"/>
              <a:t>containing</a:t>
            </a:r>
            <a:r>
              <a:rPr lang="it-IT" sz="1600" dirty="0"/>
              <a:t> </a:t>
            </a:r>
            <a:r>
              <a:rPr lang="it-IT" sz="1600" b="1" dirty="0"/>
              <a:t>text data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600" dirty="0" err="1"/>
              <a:t>Declared</a:t>
            </a:r>
            <a:r>
              <a:rPr lang="it-IT" sz="1600" dirty="0"/>
              <a:t> </a:t>
            </a:r>
            <a:r>
              <a:rPr lang="it-IT" sz="1600" dirty="0" err="1"/>
              <a:t>using</a:t>
            </a:r>
            <a:r>
              <a:rPr lang="it-IT" sz="1600" dirty="0"/>
              <a:t> </a:t>
            </a:r>
            <a:r>
              <a:rPr lang="it-IT" sz="1600" b="1" dirty="0"/>
              <a:t>‘</a:t>
            </a:r>
            <a:r>
              <a:rPr lang="it-IT" sz="1600" dirty="0"/>
              <a:t> or </a:t>
            </a:r>
            <a:r>
              <a:rPr lang="it-IT" sz="1600" b="1" dirty="0"/>
              <a:t>“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600" dirty="0"/>
              <a:t>Escape </a:t>
            </a:r>
            <a:r>
              <a:rPr lang="it-IT" sz="1600" dirty="0" err="1"/>
              <a:t>character</a:t>
            </a:r>
            <a:r>
              <a:rPr lang="it-IT" sz="1600" dirty="0"/>
              <a:t> \ is </a:t>
            </a:r>
            <a:r>
              <a:rPr lang="it-IT" sz="1600" dirty="0" err="1"/>
              <a:t>used</a:t>
            </a:r>
            <a:r>
              <a:rPr lang="it-IT" sz="1600" dirty="0"/>
              <a:t> to include ‘ or “ </a:t>
            </a:r>
            <a:r>
              <a:rPr lang="it-IT" sz="1600" dirty="0" err="1"/>
              <a:t>within</a:t>
            </a:r>
            <a:r>
              <a:rPr lang="it-IT" sz="1600" dirty="0"/>
              <a:t> </a:t>
            </a:r>
            <a:r>
              <a:rPr lang="it-IT" sz="1600" dirty="0" err="1"/>
              <a:t>strings</a:t>
            </a:r>
            <a:endParaRPr lang="it-IT" sz="1600" dirty="0"/>
          </a:p>
          <a:p>
            <a:pPr marL="441157" indent="-441157">
              <a:buFontTx/>
              <a:buChar char="•"/>
              <a:defRPr sz="3000"/>
            </a:pPr>
            <a:r>
              <a:rPr lang="it-IT" sz="1600" dirty="0" err="1"/>
              <a:t>print</a:t>
            </a:r>
            <a:r>
              <a:rPr lang="it-IT" sz="1600" dirty="0"/>
              <a:t> can be </a:t>
            </a:r>
            <a:r>
              <a:rPr lang="it-IT" sz="1600" dirty="0" err="1"/>
              <a:t>used</a:t>
            </a:r>
            <a:r>
              <a:rPr lang="it-IT" sz="1600" dirty="0"/>
              <a:t> to show </a:t>
            </a:r>
            <a:r>
              <a:rPr lang="it-IT" sz="1600" dirty="0" err="1"/>
              <a:t>string</a:t>
            </a:r>
            <a:r>
              <a:rPr lang="it-IT" sz="1600" dirty="0"/>
              <a:t> </a:t>
            </a:r>
            <a:r>
              <a:rPr lang="it-IT" sz="1600" dirty="0" err="1"/>
              <a:t>content</a:t>
            </a:r>
            <a:endParaRPr lang="it-IT" sz="1600" dirty="0"/>
          </a:p>
          <a:p>
            <a:pPr marL="441157" indent="-441157">
              <a:buFontTx/>
              <a:buChar char="•"/>
              <a:defRPr sz="3000"/>
            </a:pPr>
            <a:r>
              <a:rPr lang="it-IT" sz="1600" b="1" dirty="0" err="1"/>
              <a:t>Warning</a:t>
            </a:r>
            <a:r>
              <a:rPr lang="it-IT" sz="1600" dirty="0"/>
              <a:t>: Python2 vs. Python3 </a:t>
            </a:r>
            <a:r>
              <a:rPr lang="it-IT" sz="1600" dirty="0" err="1"/>
              <a:t>print</a:t>
            </a:r>
            <a:r>
              <a:rPr lang="it-IT" sz="1600" dirty="0"/>
              <a:t> </a:t>
            </a:r>
            <a:r>
              <a:rPr lang="it-IT" sz="1600" dirty="0" err="1"/>
              <a:t>syntax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23033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F1211-4A0C-A54E-AAE2-D82AA0BC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222" y="2154822"/>
            <a:ext cx="7240386" cy="1012380"/>
          </a:xfrm>
        </p:spPr>
        <p:txBody>
          <a:bodyPr/>
          <a:lstStyle/>
          <a:p>
            <a:r>
              <a:rPr lang="en-GB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94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032813-0163-9D45-B2C6-00351B2E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CB3B694-016A-7942-AC70-453B30F7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List and tuples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E6B94A-196E-2B42-903E-41996A9D37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434" y="1821060"/>
            <a:ext cx="7211903" cy="1939668"/>
          </a:xfrm>
        </p:spPr>
        <p:txBody>
          <a:bodyPr>
            <a:normAutofit fontScale="70000" lnSpcReduction="20000"/>
          </a:bodyPr>
          <a:lstStyle/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a</a:t>
            </a:r>
            <a:r>
              <a:rPr lang="en-GB"/>
              <a:t> = [</a:t>
            </a:r>
            <a:r>
              <a:rPr lang="en-GB" b="1">
                <a:solidFill>
                  <a:schemeClr val="accent2"/>
                </a:solidFill>
              </a:rPr>
              <a:t>‘spam’</a:t>
            </a:r>
            <a:r>
              <a:rPr lang="en-GB"/>
              <a:t>, </a:t>
            </a:r>
            <a:r>
              <a:rPr lang="en-GB" b="1">
                <a:solidFill>
                  <a:schemeClr val="accent2"/>
                </a:solidFill>
              </a:rPr>
              <a:t>‘eggs’</a:t>
            </a:r>
            <a:r>
              <a:rPr lang="en-GB"/>
              <a:t>, 100, 1234]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a</a:t>
            </a:r>
          </a:p>
          <a:p>
            <a:r>
              <a:rPr lang="en-GB" b="1">
                <a:solidFill>
                  <a:schemeClr val="tx2"/>
                </a:solidFill>
              </a:rPr>
              <a:t>[</a:t>
            </a:r>
            <a:r>
              <a:rPr lang="en-GB" b="1">
                <a:solidFill>
                  <a:schemeClr val="accent2"/>
                </a:solidFill>
              </a:rPr>
              <a:t>‘spam’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 b="1">
                <a:solidFill>
                  <a:schemeClr val="accent2"/>
                </a:solidFill>
              </a:rPr>
              <a:t>‘eggs’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100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1234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a[</a:t>
            </a:r>
            <a:r>
              <a:rPr lang="en-GB"/>
              <a:t>0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 b="1">
                <a:solidFill>
                  <a:schemeClr val="accent2"/>
                </a:solidFill>
              </a:rPr>
              <a:t>‘spam’</a:t>
            </a:r>
          </a:p>
          <a:p>
            <a:r>
              <a:rPr lang="en-GB"/>
              <a:t>&gt;&gt;&gt;</a:t>
            </a:r>
            <a:r>
              <a:rPr lang="en-GB" b="1">
                <a:solidFill>
                  <a:schemeClr val="tx2"/>
                </a:solidFill>
              </a:rPr>
              <a:t> a[</a:t>
            </a:r>
            <a:r>
              <a:rPr lang="en-GB"/>
              <a:t>1:3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 b="1">
                <a:solidFill>
                  <a:schemeClr val="tx2"/>
                </a:solidFill>
              </a:rPr>
              <a:t>[</a:t>
            </a:r>
            <a:r>
              <a:rPr lang="en-GB" b="1">
                <a:solidFill>
                  <a:schemeClr val="accent2"/>
                </a:solidFill>
              </a:rPr>
              <a:t>‘eggs’</a:t>
            </a:r>
            <a:r>
              <a:rPr lang="en-GB" b="1">
                <a:solidFill>
                  <a:schemeClr val="tx2"/>
                </a:solidFill>
              </a:rPr>
              <a:t>,</a:t>
            </a:r>
            <a:r>
              <a:rPr lang="en-GB"/>
              <a:t> 100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/>
              <a:t>&gt;&gt;&gt;</a:t>
            </a:r>
            <a:r>
              <a:rPr lang="en-GB" b="1">
                <a:solidFill>
                  <a:schemeClr val="tx2"/>
                </a:solidFill>
              </a:rPr>
              <a:t> a[</a:t>
            </a:r>
            <a:r>
              <a:rPr lang="en-GB"/>
              <a:t>:2</a:t>
            </a:r>
            <a:r>
              <a:rPr lang="en-GB" b="1">
                <a:solidFill>
                  <a:schemeClr val="tx2"/>
                </a:solidFill>
              </a:rPr>
              <a:t>] + [</a:t>
            </a:r>
            <a:r>
              <a:rPr lang="en-GB" b="1">
                <a:solidFill>
                  <a:schemeClr val="accent2"/>
                </a:solidFill>
              </a:rPr>
              <a:t>‘bacon’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2*2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 b="1">
                <a:solidFill>
                  <a:schemeClr val="tx2"/>
                </a:solidFill>
              </a:rPr>
              <a:t>[</a:t>
            </a:r>
            <a:r>
              <a:rPr lang="en-GB" b="1">
                <a:solidFill>
                  <a:schemeClr val="accent2"/>
                </a:solidFill>
              </a:rPr>
              <a:t>’spam’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 b="1">
                <a:solidFill>
                  <a:schemeClr val="accent2"/>
                </a:solidFill>
              </a:rPr>
              <a:t>’eggs’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 b="1">
                <a:solidFill>
                  <a:schemeClr val="accent2"/>
                </a:solidFill>
              </a:rPr>
              <a:t>‘bacon’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4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/>
              <a:t>&gt;&gt;&gt;</a:t>
            </a:r>
            <a:r>
              <a:rPr lang="en-GB" b="1">
                <a:solidFill>
                  <a:schemeClr val="tx2"/>
                </a:solidFill>
              </a:rPr>
              <a:t> </a:t>
            </a:r>
            <a:r>
              <a:rPr lang="en-GB" b="1" err="1">
                <a:solidFill>
                  <a:schemeClr val="tx2"/>
                </a:solidFill>
              </a:rPr>
              <a:t>a.append</a:t>
            </a:r>
            <a:r>
              <a:rPr lang="en-GB" b="1">
                <a:solidFill>
                  <a:schemeClr val="tx2"/>
                </a:solidFill>
              </a:rPr>
              <a:t>(</a:t>
            </a:r>
            <a:r>
              <a:rPr lang="en-GB"/>
              <a:t>9.87</a:t>
            </a:r>
            <a:r>
              <a:rPr lang="en-GB" b="1">
                <a:solidFill>
                  <a:schemeClr val="tx2"/>
                </a:solidFill>
              </a:rPr>
              <a:t>)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a</a:t>
            </a:r>
          </a:p>
          <a:p>
            <a:r>
              <a:rPr lang="en-GB" b="1">
                <a:solidFill>
                  <a:schemeClr val="tx2"/>
                </a:solidFill>
              </a:rPr>
              <a:t>[</a:t>
            </a:r>
            <a:r>
              <a:rPr lang="en-GB" b="1">
                <a:solidFill>
                  <a:schemeClr val="accent2"/>
                </a:solidFill>
              </a:rPr>
              <a:t>’spam’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 b="1">
                <a:solidFill>
                  <a:schemeClr val="accent2"/>
                </a:solidFill>
              </a:rPr>
              <a:t>‘eggs’, </a:t>
            </a:r>
            <a:r>
              <a:rPr lang="en-GB"/>
              <a:t>100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1234</a:t>
            </a:r>
            <a:r>
              <a:rPr lang="en-GB" b="1">
                <a:solidFill>
                  <a:schemeClr val="tx2"/>
                </a:solidFill>
              </a:rPr>
              <a:t>, </a:t>
            </a:r>
            <a:r>
              <a:rPr lang="en-GB"/>
              <a:t>9.87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endParaRPr lang="en-GB"/>
          </a:p>
          <a:p>
            <a:endParaRPr lang="en-GB" b="1">
              <a:solidFill>
                <a:schemeClr val="tx2"/>
              </a:solidFill>
            </a:endParaRPr>
          </a:p>
          <a:p>
            <a:endParaRPr lang="en-GB" b="1">
              <a:solidFill>
                <a:schemeClr val="tx2"/>
              </a:solidFill>
            </a:endParaRPr>
          </a:p>
          <a:p>
            <a:endParaRPr lang="en-GB"/>
          </a:p>
        </p:txBody>
      </p:sp>
      <p:sp>
        <p:nvSpPr>
          <p:cNvPr id="6" name="Lists are sequences of editable variables…">
            <a:extLst>
              <a:ext uri="{FF2B5EF4-FFF2-40B4-BE49-F238E27FC236}">
                <a16:creationId xmlns:a16="http://schemas.microsoft.com/office/drawing/2014/main" id="{BE508FF5-E321-2548-8A65-6D5AF6610C4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06422" y="660019"/>
            <a:ext cx="8580438" cy="3863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it-IT" sz="1700" b="1" err="1"/>
              <a:t>Lists</a:t>
            </a:r>
            <a:r>
              <a:rPr lang="it-IT" sz="1700" b="1"/>
              <a:t> are </a:t>
            </a:r>
            <a:r>
              <a:rPr lang="it-IT" sz="1700" b="1" err="1"/>
              <a:t>sequences</a:t>
            </a:r>
            <a:r>
              <a:rPr lang="it-IT" sz="1700" b="1"/>
              <a:t> of </a:t>
            </a:r>
            <a:r>
              <a:rPr lang="it-IT" sz="1700" b="1" err="1"/>
              <a:t>editable</a:t>
            </a:r>
            <a:r>
              <a:rPr lang="it-IT" sz="1700" b="1"/>
              <a:t> </a:t>
            </a:r>
            <a:r>
              <a:rPr lang="it-IT" sz="1700" b="1" err="1"/>
              <a:t>variables</a:t>
            </a:r>
            <a:endParaRPr lang="it-IT" sz="1700" b="1"/>
          </a:p>
          <a:p>
            <a:pPr marL="441157" indent="-441157">
              <a:buFontTx/>
              <a:buChar char="•"/>
              <a:defRPr sz="3000"/>
            </a:pPr>
            <a:r>
              <a:rPr lang="it-IT" sz="1700" err="1"/>
              <a:t>Lists</a:t>
            </a:r>
            <a:r>
              <a:rPr lang="it-IT" sz="1700"/>
              <a:t> can be concatenate, </a:t>
            </a:r>
            <a:r>
              <a:rPr lang="it-IT" sz="1700" err="1"/>
              <a:t>sorted</a:t>
            </a:r>
            <a:r>
              <a:rPr lang="it-IT" sz="1700"/>
              <a:t>, re-</a:t>
            </a:r>
            <a:r>
              <a:rPr lang="it-IT" sz="1700" err="1"/>
              <a:t>ordered</a:t>
            </a:r>
            <a:r>
              <a:rPr lang="it-IT" sz="1700"/>
              <a:t>, etc.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700" err="1"/>
              <a:t>Declared</a:t>
            </a:r>
            <a:r>
              <a:rPr lang="it-IT" sz="1700"/>
              <a:t> </a:t>
            </a:r>
            <a:r>
              <a:rPr lang="it-IT" sz="1700" err="1"/>
              <a:t>using</a:t>
            </a:r>
            <a:r>
              <a:rPr lang="it-IT" sz="1700"/>
              <a:t> [ and ]</a:t>
            </a:r>
            <a:endParaRPr lang="it-IT" sz="1900"/>
          </a:p>
          <a:p>
            <a:pPr marL="441157" indent="-441157">
              <a:buFontTx/>
              <a:buChar char="•"/>
              <a:defRPr sz="3000"/>
            </a:pPr>
            <a:endParaRPr lang="it-IT" sz="1900"/>
          </a:p>
          <a:p>
            <a:pPr>
              <a:defRPr sz="3000"/>
            </a:pPr>
            <a:endParaRPr lang="it-IT" sz="1900"/>
          </a:p>
          <a:p>
            <a:pPr>
              <a:defRPr sz="3000"/>
            </a:pPr>
            <a:endParaRPr lang="it-IT" sz="1900"/>
          </a:p>
          <a:p>
            <a:pPr lvl="1">
              <a:defRPr sz="3000"/>
            </a:pPr>
            <a:endParaRPr lang="it-IT" sz="1900"/>
          </a:p>
          <a:p>
            <a:pPr>
              <a:defRPr sz="3000"/>
            </a:pPr>
            <a:endParaRPr lang="it-IT" sz="1900"/>
          </a:p>
          <a:p>
            <a:pPr marL="441157" indent="-441157">
              <a:buFontTx/>
              <a:buChar char="•"/>
              <a:defRPr sz="3000"/>
            </a:pPr>
            <a:endParaRPr lang="it-IT" sz="1900"/>
          </a:p>
          <a:p>
            <a:pPr marL="441157" indent="-441157">
              <a:buFontTx/>
              <a:buChar char="•"/>
              <a:defRPr sz="3000" b="1"/>
            </a:pPr>
            <a:r>
              <a:rPr lang="it-IT" sz="1700" b="1" err="1"/>
              <a:t>Tuples</a:t>
            </a:r>
            <a:r>
              <a:rPr lang="it-IT" sz="1700" b="1"/>
              <a:t> are non-</a:t>
            </a:r>
            <a:r>
              <a:rPr lang="it-IT" sz="1700" b="1" err="1"/>
              <a:t>editable</a:t>
            </a:r>
            <a:endParaRPr lang="it-IT" sz="1700" b="1"/>
          </a:p>
          <a:p>
            <a:pPr marL="441157" indent="-441157">
              <a:buFontTx/>
              <a:buChar char="•"/>
              <a:defRPr sz="3000"/>
            </a:pPr>
            <a:r>
              <a:rPr lang="it-IT" sz="1700" err="1"/>
              <a:t>Declared</a:t>
            </a:r>
            <a:r>
              <a:rPr lang="it-IT" sz="1700"/>
              <a:t> </a:t>
            </a:r>
            <a:r>
              <a:rPr lang="it-IT" sz="1700" err="1"/>
              <a:t>using</a:t>
            </a:r>
            <a:r>
              <a:rPr lang="it-IT" sz="1700"/>
              <a:t> ( and )</a:t>
            </a:r>
          </a:p>
        </p:txBody>
      </p:sp>
    </p:spTree>
    <p:extLst>
      <p:ext uri="{BB962C8B-B14F-4D97-AF65-F5344CB8AC3E}">
        <p14:creationId xmlns:p14="http://schemas.microsoft.com/office/powerpoint/2010/main" val="2376931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AF041D-651C-7B4F-91DA-3C68CBD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39E8797-B87E-9843-B40E-712D243B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Control Structures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F7723D3-9D48-1942-AAFD-8E931BC98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188" y="847724"/>
            <a:ext cx="3843332" cy="3483643"/>
          </a:xfrm>
        </p:spPr>
        <p:txBody>
          <a:bodyPr>
            <a:normAutofit/>
          </a:bodyPr>
          <a:lstStyle/>
          <a:p>
            <a:pPr marL="441157" indent="-441157">
              <a:buFontTx/>
              <a:buChar char="•"/>
              <a:defRPr sz="3000" b="1"/>
            </a:pPr>
            <a:r>
              <a:rPr lang="it-IT" sz="1800" b="1" err="1"/>
              <a:t>If</a:t>
            </a:r>
            <a:r>
              <a:rPr lang="it-IT" sz="1800" b="1"/>
              <a:t> / Else</a:t>
            </a:r>
          </a:p>
          <a:p>
            <a:pPr marL="381000" lvl="1" indent="0">
              <a:buNone/>
              <a:defRPr sz="3000"/>
            </a:pPr>
            <a:r>
              <a:rPr lang="it-IT" sz="1800"/>
              <a:t>use </a:t>
            </a:r>
            <a:r>
              <a:rPr lang="it-IT" sz="1800" err="1"/>
              <a:t>operators</a:t>
            </a:r>
            <a:r>
              <a:rPr lang="it-IT" sz="1800"/>
              <a:t> &lt;, &gt;, ==, !=</a:t>
            </a:r>
          </a:p>
          <a:p>
            <a:pPr marL="822157" lvl="1" indent="-441157">
              <a:buFontTx/>
              <a:buChar char="•"/>
              <a:defRPr sz="3000"/>
            </a:pPr>
            <a:endParaRPr lang="it-IT" sz="1800"/>
          </a:p>
          <a:p>
            <a:pPr marL="381000" lvl="1" indent="0">
              <a:buNone/>
              <a:defRPr sz="3000"/>
            </a:pPr>
            <a:endParaRPr lang="it-IT" sz="1800"/>
          </a:p>
          <a:p>
            <a:pPr marL="441157" indent="-441157">
              <a:buFontTx/>
              <a:buChar char="•"/>
              <a:defRPr sz="3000" b="1"/>
            </a:pPr>
            <a:r>
              <a:rPr lang="it-IT" sz="1800" b="1"/>
              <a:t>For</a:t>
            </a:r>
          </a:p>
          <a:p>
            <a:pPr marL="381000" lvl="1" indent="0">
              <a:buNone/>
              <a:defRPr sz="3000"/>
            </a:pPr>
            <a:r>
              <a:rPr lang="it-IT" sz="1800" err="1"/>
              <a:t>hints</a:t>
            </a:r>
            <a:r>
              <a:rPr lang="it-IT" sz="1800"/>
              <a:t>: ‘zip’, ’enumerate’,</a:t>
            </a:r>
            <a:br>
              <a:rPr lang="it-IT" sz="1800"/>
            </a:br>
            <a:r>
              <a:rPr lang="it-IT" sz="1800"/>
              <a:t> ‘</a:t>
            </a:r>
            <a:r>
              <a:rPr lang="it-IT" sz="1800" err="1"/>
              <a:t>tqdm</a:t>
            </a:r>
            <a:r>
              <a:rPr lang="it-IT" sz="1800"/>
              <a:t>’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5D7F5C-71AE-0846-B7C8-28AD369FAC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9587" y="847725"/>
            <a:ext cx="4707225" cy="1680089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x</a:t>
            </a:r>
            <a:r>
              <a:rPr lang="en-GB"/>
              <a:t> = 5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accent3"/>
                </a:solidFill>
              </a:rPr>
              <a:t>if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x</a:t>
            </a:r>
            <a:r>
              <a:rPr lang="en-GB"/>
              <a:t> &lt; 0:</a:t>
            </a:r>
          </a:p>
          <a:p>
            <a:r>
              <a:rPr lang="en-GB"/>
              <a:t>...		</a:t>
            </a:r>
            <a:r>
              <a:rPr lang="en-GB" b="1">
                <a:solidFill>
                  <a:schemeClr val="accent3"/>
                </a:solidFill>
              </a:rPr>
              <a:t>print</a:t>
            </a:r>
            <a:r>
              <a:rPr lang="en-GB"/>
              <a:t>(</a:t>
            </a:r>
            <a:r>
              <a:rPr lang="en-GB" b="1">
                <a:solidFill>
                  <a:schemeClr val="accent2"/>
                </a:solidFill>
              </a:rPr>
              <a:t>’negative’</a:t>
            </a:r>
            <a:r>
              <a:rPr lang="en-GB"/>
              <a:t>)</a:t>
            </a:r>
          </a:p>
          <a:p>
            <a:r>
              <a:rPr lang="en-GB"/>
              <a:t>...	 </a:t>
            </a:r>
            <a:r>
              <a:rPr lang="en-GB" b="1" err="1">
                <a:solidFill>
                  <a:schemeClr val="accent3"/>
                </a:solidFill>
              </a:rPr>
              <a:t>elif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x</a:t>
            </a:r>
            <a:r>
              <a:rPr lang="en-GB"/>
              <a:t> == 0:</a:t>
            </a:r>
          </a:p>
          <a:p>
            <a:r>
              <a:rPr lang="en-GB"/>
              <a:t>... 		</a:t>
            </a:r>
            <a:r>
              <a:rPr lang="en-GB" b="1">
                <a:solidFill>
                  <a:schemeClr val="accent3"/>
                </a:solidFill>
              </a:rPr>
              <a:t>print</a:t>
            </a:r>
            <a:r>
              <a:rPr lang="en-GB"/>
              <a:t>(</a:t>
            </a:r>
            <a:r>
              <a:rPr lang="en-GB" b="1">
                <a:solidFill>
                  <a:schemeClr val="accent2"/>
                </a:solidFill>
              </a:rPr>
              <a:t>‘zero’</a:t>
            </a:r>
            <a:r>
              <a:rPr lang="en-GB"/>
              <a:t>)</a:t>
            </a:r>
          </a:p>
          <a:p>
            <a:r>
              <a:rPr lang="en-GB"/>
              <a:t>...	 </a:t>
            </a:r>
            <a:r>
              <a:rPr lang="en-GB" b="1">
                <a:solidFill>
                  <a:schemeClr val="accent3"/>
                </a:solidFill>
              </a:rPr>
              <a:t>else:</a:t>
            </a:r>
          </a:p>
          <a:p>
            <a:r>
              <a:rPr lang="en-GB"/>
              <a:t>...		</a:t>
            </a:r>
            <a:r>
              <a:rPr lang="en-GB" b="1">
                <a:solidFill>
                  <a:schemeClr val="accent3"/>
                </a:solidFill>
              </a:rPr>
              <a:t>print</a:t>
            </a:r>
            <a:r>
              <a:rPr lang="en-GB"/>
              <a:t>(</a:t>
            </a:r>
            <a:r>
              <a:rPr lang="en-GB" b="1">
                <a:solidFill>
                  <a:schemeClr val="accent2"/>
                </a:solidFill>
              </a:rPr>
              <a:t>‘positive’</a:t>
            </a:r>
            <a:r>
              <a:rPr lang="en-GB"/>
              <a:t>)</a:t>
            </a:r>
          </a:p>
          <a:p>
            <a:r>
              <a:rPr lang="en-GB"/>
              <a:t>...</a:t>
            </a:r>
          </a:p>
          <a:p>
            <a:r>
              <a:rPr lang="en-GB" b="1">
                <a:solidFill>
                  <a:schemeClr val="tx2"/>
                </a:solidFill>
              </a:rPr>
              <a:t>positive</a:t>
            </a:r>
          </a:p>
        </p:txBody>
      </p:sp>
      <p:sp>
        <p:nvSpPr>
          <p:cNvPr id="7" name="Segnaposto testo 4">
            <a:extLst>
              <a:ext uri="{FF2B5EF4-FFF2-40B4-BE49-F238E27FC236}">
                <a16:creationId xmlns:a16="http://schemas.microsoft.com/office/drawing/2014/main" id="{A55D7F5C-71AE-0846-B7C8-28AD369FACF1}"/>
              </a:ext>
            </a:extLst>
          </p:cNvPr>
          <p:cNvSpPr>
            <a:spLocks noGrp="1"/>
          </p:cNvSpPr>
          <p:nvPr/>
        </p:nvSpPr>
        <p:spPr>
          <a:xfrm>
            <a:off x="4199587" y="2714857"/>
            <a:ext cx="4707225" cy="16800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&gt;&gt;&gt; </a:t>
            </a:r>
            <a:r>
              <a:rPr lang="en-GB" b="1">
                <a:solidFill>
                  <a:schemeClr val="accent5"/>
                </a:solidFill>
              </a:rPr>
              <a:t># Measure some strings</a:t>
            </a:r>
            <a:endParaRPr lang="en-GB">
              <a:solidFill>
                <a:schemeClr val="accent5"/>
              </a:solidFill>
            </a:endParaRPr>
          </a:p>
          <a:p>
            <a:r>
              <a:rPr lang="en-GB"/>
              <a:t>... </a:t>
            </a:r>
            <a:r>
              <a:rPr lang="en-GB" b="1"/>
              <a:t> </a:t>
            </a:r>
            <a:r>
              <a:rPr lang="en-GB" b="1">
                <a:solidFill>
                  <a:schemeClr val="tx2"/>
                </a:solidFill>
              </a:rPr>
              <a:t>a</a:t>
            </a:r>
            <a:r>
              <a:rPr lang="en-GB" b="1"/>
              <a:t> </a:t>
            </a:r>
            <a:r>
              <a:rPr lang="en-GB"/>
              <a:t>= </a:t>
            </a:r>
            <a:r>
              <a:rPr lang="en-GB" b="1">
                <a:solidFill>
                  <a:schemeClr val="tx2"/>
                </a:solidFill>
              </a:rPr>
              <a:t>[</a:t>
            </a:r>
            <a:r>
              <a:rPr lang="en-GB" b="1">
                <a:solidFill>
                  <a:schemeClr val="accent2"/>
                </a:solidFill>
              </a:rPr>
              <a:t>‘cat’</a:t>
            </a:r>
            <a:r>
              <a:rPr lang="en-GB" b="1"/>
              <a:t>, </a:t>
            </a:r>
            <a:r>
              <a:rPr lang="en-GB" b="1">
                <a:solidFill>
                  <a:schemeClr val="accent2"/>
                </a:solidFill>
              </a:rPr>
              <a:t>‘window’</a:t>
            </a:r>
            <a:r>
              <a:rPr lang="en-GB" b="1"/>
              <a:t>, </a:t>
            </a:r>
            <a:r>
              <a:rPr lang="en-GB" b="1">
                <a:solidFill>
                  <a:schemeClr val="accent2"/>
                </a:solidFill>
              </a:rPr>
              <a:t>‘defenestrate’</a:t>
            </a:r>
            <a:r>
              <a:rPr lang="en-GB" b="1">
                <a:solidFill>
                  <a:schemeClr val="tx2"/>
                </a:solidFill>
              </a:rPr>
              <a:t>]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accent3"/>
                </a:solidFill>
              </a:rPr>
              <a:t>for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x</a:t>
            </a:r>
            <a:r>
              <a:rPr lang="en-GB"/>
              <a:t> </a:t>
            </a:r>
            <a:r>
              <a:rPr lang="en-GB" b="1">
                <a:solidFill>
                  <a:srgbClr val="FF85FF"/>
                </a:solidFill>
              </a:rPr>
              <a:t>in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a</a:t>
            </a:r>
            <a:r>
              <a:rPr lang="en-GB"/>
              <a:t>:</a:t>
            </a:r>
          </a:p>
          <a:p>
            <a:r>
              <a:rPr lang="en-GB"/>
              <a:t>...	 	</a:t>
            </a:r>
            <a:r>
              <a:rPr lang="en-GB" b="1">
                <a:solidFill>
                  <a:schemeClr val="accent3"/>
                </a:solidFill>
              </a:rPr>
              <a:t>print</a:t>
            </a:r>
            <a:r>
              <a:rPr lang="en-GB"/>
              <a:t>(</a:t>
            </a:r>
            <a:r>
              <a:rPr lang="en-GB" b="1">
                <a:solidFill>
                  <a:schemeClr val="tx2"/>
                </a:solidFill>
              </a:rPr>
              <a:t>x</a:t>
            </a:r>
            <a:r>
              <a:rPr lang="en-GB"/>
              <a:t>, </a:t>
            </a:r>
            <a:r>
              <a:rPr lang="en-GB" b="1" err="1">
                <a:solidFill>
                  <a:schemeClr val="accent3"/>
                </a:solidFill>
              </a:rPr>
              <a:t>len</a:t>
            </a:r>
            <a:r>
              <a:rPr lang="en-GB" b="1">
                <a:solidFill>
                  <a:schemeClr val="tx2"/>
                </a:solidFill>
              </a:rPr>
              <a:t>(x)</a:t>
            </a:r>
            <a:r>
              <a:rPr lang="en-GB"/>
              <a:t>)</a:t>
            </a:r>
          </a:p>
          <a:p>
            <a:r>
              <a:rPr lang="en-GB"/>
              <a:t>...</a:t>
            </a:r>
          </a:p>
          <a:p>
            <a:r>
              <a:rPr lang="en-GB" b="1">
                <a:solidFill>
                  <a:schemeClr val="tx2"/>
                </a:solidFill>
              </a:rPr>
              <a:t>cat</a:t>
            </a:r>
            <a:r>
              <a:rPr lang="en-GB"/>
              <a:t> 3</a:t>
            </a:r>
          </a:p>
          <a:p>
            <a:r>
              <a:rPr lang="en-GB" b="1">
                <a:solidFill>
                  <a:schemeClr val="tx2"/>
                </a:solidFill>
              </a:rPr>
              <a:t>window </a:t>
            </a:r>
            <a:r>
              <a:rPr lang="en-GB"/>
              <a:t>6</a:t>
            </a:r>
          </a:p>
          <a:p>
            <a:r>
              <a:rPr lang="en-GB" b="1">
                <a:solidFill>
                  <a:schemeClr val="tx2"/>
                </a:solidFill>
              </a:rPr>
              <a:t>defenestrate </a:t>
            </a:r>
            <a:r>
              <a:rPr lang="en-GB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1188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F069C1-652C-A048-AA1E-79DC39EF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BB2710B-955D-B446-BBFF-6945C4B0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Indentation</a:t>
            </a:r>
          </a:p>
        </p:txBody>
      </p:sp>
      <p:sp>
        <p:nvSpPr>
          <p:cNvPr id="5" name="Python uses indentation to group code portions…">
            <a:extLst>
              <a:ext uri="{FF2B5EF4-FFF2-40B4-BE49-F238E27FC236}">
                <a16:creationId xmlns:a16="http://schemas.microsoft.com/office/drawing/2014/main" id="{3BB98DAF-7CF0-B64B-AE6E-DE3362C09777}"/>
              </a:ext>
            </a:extLst>
          </p:cNvPr>
          <p:cNvSpPr txBox="1">
            <a:spLocks/>
          </p:cNvSpPr>
          <p:nvPr/>
        </p:nvSpPr>
        <p:spPr>
          <a:xfrm>
            <a:off x="186922" y="751839"/>
            <a:ext cx="8581043" cy="3640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it-IT" sz="1600" dirty="0"/>
              <a:t>Python </a:t>
            </a:r>
            <a:r>
              <a:rPr lang="it-IT" sz="1600" dirty="0" err="1"/>
              <a:t>uses</a:t>
            </a:r>
            <a:r>
              <a:rPr lang="it-IT" sz="1600" dirty="0"/>
              <a:t> </a:t>
            </a:r>
            <a:r>
              <a:rPr lang="it-IT" sz="1600" b="1" dirty="0" err="1"/>
              <a:t>indentation</a:t>
            </a:r>
            <a:r>
              <a:rPr lang="it-IT" sz="1600" b="1" dirty="0"/>
              <a:t> to </a:t>
            </a:r>
            <a:r>
              <a:rPr lang="it-IT" sz="1600" b="1" dirty="0" err="1"/>
              <a:t>group</a:t>
            </a:r>
            <a:r>
              <a:rPr lang="it-IT" sz="1600" b="1" dirty="0"/>
              <a:t> code </a:t>
            </a:r>
            <a:r>
              <a:rPr lang="it-IT" sz="1600" b="1" dirty="0" err="1"/>
              <a:t>portions</a:t>
            </a:r>
            <a:endParaRPr lang="it-IT" sz="1600" b="1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1600" dirty="0"/>
              <a:t>Hard </a:t>
            </a:r>
            <a:r>
              <a:rPr lang="it-IT" sz="1600" dirty="0" err="1"/>
              <a:t>constraint</a:t>
            </a:r>
            <a:r>
              <a:rPr lang="it-IT" sz="1600" dirty="0"/>
              <a:t>!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600" dirty="0" err="1"/>
              <a:t>Indentation</a:t>
            </a:r>
            <a:r>
              <a:rPr lang="it-IT" sz="1600" dirty="0"/>
              <a:t> must be </a:t>
            </a:r>
            <a:r>
              <a:rPr lang="it-IT" sz="1600" dirty="0" err="1"/>
              <a:t>uniform</a:t>
            </a:r>
            <a:endParaRPr lang="it-IT" sz="1600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1600" dirty="0"/>
              <a:t>Use the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amount</a:t>
            </a:r>
            <a:r>
              <a:rPr lang="it-IT" sz="1600" dirty="0"/>
              <a:t> of </a:t>
            </a:r>
            <a:r>
              <a:rPr lang="it-IT" sz="1600" dirty="0" err="1"/>
              <a:t>tabs</a:t>
            </a:r>
            <a:r>
              <a:rPr lang="it-IT" sz="1600" dirty="0"/>
              <a:t> or </a:t>
            </a:r>
            <a:r>
              <a:rPr lang="it-IT" sz="1600" dirty="0" err="1"/>
              <a:t>spaces</a:t>
            </a:r>
            <a:r>
              <a:rPr lang="it-IT" sz="1600" dirty="0"/>
              <a:t> for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group</a:t>
            </a:r>
            <a:r>
              <a:rPr lang="it-IT" sz="1600" dirty="0"/>
              <a:t> of </a:t>
            </a:r>
            <a:r>
              <a:rPr lang="it-IT" sz="1600" dirty="0" err="1"/>
              <a:t>codes</a:t>
            </a:r>
            <a:endParaRPr lang="it-IT" sz="160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1E22E66-E1DD-494E-AE46-7E6958E0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47" y="2275188"/>
            <a:ext cx="7801391" cy="17939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115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6E2D80-20E8-944F-8810-BB1E9994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3F7D9E7-5B97-634E-939D-44662AB9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Functions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B7B8E1-4096-0C4D-B497-01D332D7F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25" y="2323070"/>
            <a:ext cx="7656513" cy="2072719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&gt;&gt;&gt; </a:t>
            </a:r>
            <a:r>
              <a:rPr lang="en-GB" sz="1400" b="1" dirty="0">
                <a:solidFill>
                  <a:schemeClr val="accent3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def</a:t>
            </a:r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GB" sz="1400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power</a:t>
            </a:r>
            <a:r>
              <a:rPr lang="en-GB" sz="1400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GB" sz="1400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(base, exponent):</a:t>
            </a:r>
          </a:p>
          <a:p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...		</a:t>
            </a:r>
            <a:r>
              <a:rPr lang="en-GB" sz="1400" b="1" dirty="0">
                <a:solidFill>
                  <a:schemeClr val="accent3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GB" sz="1400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base**exponent</a:t>
            </a:r>
          </a:p>
          <a:p>
            <a:r>
              <a:rPr lang="en-GB" sz="1400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...</a:t>
            </a:r>
          </a:p>
          <a:p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&gt;&gt;&gt;</a:t>
            </a:r>
            <a:r>
              <a:rPr lang="en-GB" sz="1400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n-GB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power</a:t>
            </a:r>
            <a:r>
              <a:rPr lang="en-GB" sz="1400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(2,3)</a:t>
            </a:r>
          </a:p>
          <a:p>
            <a:r>
              <a:rPr lang="en-GB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8</a:t>
            </a:r>
            <a:endParaRPr lang="en-GB" sz="1400" b="1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&gt;&gt;&gt; </a:t>
            </a:r>
            <a:r>
              <a:rPr lang="en-GB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power(2,4)</a:t>
            </a:r>
          </a:p>
          <a:p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16</a:t>
            </a:r>
          </a:p>
          <a:p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&gt;&gt;&gt; </a:t>
            </a:r>
            <a:r>
              <a:rPr lang="en-GB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range(4)	</a:t>
            </a:r>
            <a:r>
              <a:rPr lang="en-GB" b="1" i="1" dirty="0">
                <a:solidFill>
                  <a:schemeClr val="accent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#Standard Python function</a:t>
            </a:r>
          </a:p>
          <a:p>
            <a:r>
              <a:rPr lang="en-GB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</a:t>
            </a:r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</a:t>
            </a:r>
            <a:r>
              <a:rPr lang="en-GB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1</a:t>
            </a:r>
            <a:r>
              <a:rPr lang="en-GB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2</a:t>
            </a:r>
            <a:r>
              <a:rPr lang="en-GB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en-GB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3</a:t>
            </a:r>
            <a:r>
              <a:rPr lang="en-GB" b="1" dirty="0">
                <a:solidFill>
                  <a:schemeClr val="tx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</a:t>
            </a:r>
          </a:p>
        </p:txBody>
      </p:sp>
      <p:sp>
        <p:nvSpPr>
          <p:cNvPr id="8" name="Defined using constructor ‘def’…">
            <a:extLst>
              <a:ext uri="{FF2B5EF4-FFF2-40B4-BE49-F238E27FC236}">
                <a16:creationId xmlns:a16="http://schemas.microsoft.com/office/drawing/2014/main" id="{F8775AA8-ED5D-364E-B5C3-CCC922BB3AA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/>
            </a:pPr>
            <a:r>
              <a:rPr lang="it-IT" sz="1400" err="1"/>
              <a:t>Defined</a:t>
            </a:r>
            <a:r>
              <a:rPr lang="it-IT" sz="1400"/>
              <a:t> </a:t>
            </a:r>
            <a:r>
              <a:rPr lang="it-IT" sz="1400" err="1"/>
              <a:t>using</a:t>
            </a:r>
            <a:r>
              <a:rPr lang="it-IT" sz="1400"/>
              <a:t> </a:t>
            </a:r>
            <a:r>
              <a:rPr lang="it-IT" sz="1400" err="1"/>
              <a:t>constructor</a:t>
            </a:r>
            <a:r>
              <a:rPr lang="it-IT" sz="1400"/>
              <a:t> ‘</a:t>
            </a:r>
            <a:r>
              <a:rPr lang="it-IT" sz="1400" err="1"/>
              <a:t>def</a:t>
            </a:r>
            <a:r>
              <a:rPr lang="it-IT" sz="1400"/>
              <a:t>’</a:t>
            </a:r>
          </a:p>
          <a:p>
            <a:pPr marL="441157" indent="-441157">
              <a:buFontTx/>
              <a:buChar char="•"/>
              <a:defRPr sz="3000"/>
            </a:pPr>
            <a:r>
              <a:rPr lang="it-IT" sz="1400"/>
              <a:t>Can </a:t>
            </a:r>
            <a:r>
              <a:rPr lang="it-IT" sz="1400" err="1"/>
              <a:t>return</a:t>
            </a:r>
            <a:r>
              <a:rPr lang="it-IT" sz="1400"/>
              <a:t> multiple </a:t>
            </a:r>
            <a:r>
              <a:rPr lang="it-IT" sz="1400" err="1"/>
              <a:t>variables</a:t>
            </a:r>
            <a:r>
              <a:rPr lang="it-IT" sz="1400"/>
              <a:t> </a:t>
            </a:r>
            <a:r>
              <a:rPr lang="it-IT" sz="1400" err="1"/>
              <a:t>as</a:t>
            </a:r>
            <a:r>
              <a:rPr lang="it-IT" sz="1400"/>
              <a:t> </a:t>
            </a:r>
            <a:r>
              <a:rPr lang="it-IT" sz="1400" err="1"/>
              <a:t>well</a:t>
            </a:r>
            <a:r>
              <a:rPr lang="it-IT" sz="1400"/>
              <a:t> </a:t>
            </a:r>
            <a:r>
              <a:rPr lang="it-IT" sz="1400" err="1"/>
              <a:t>as</a:t>
            </a:r>
            <a:r>
              <a:rPr lang="it-IT" sz="1400"/>
              <a:t> </a:t>
            </a:r>
            <a:r>
              <a:rPr lang="it-IT" sz="1400" err="1"/>
              <a:t>lists</a:t>
            </a:r>
            <a:endParaRPr lang="it-IT" sz="1400"/>
          </a:p>
          <a:p>
            <a:pPr marL="441157" indent="-441157">
              <a:buFontTx/>
              <a:buChar char="•"/>
              <a:defRPr sz="3000"/>
            </a:pPr>
            <a:r>
              <a:rPr lang="it-IT" sz="1400" b="1" err="1"/>
              <a:t>Warning</a:t>
            </a:r>
            <a:r>
              <a:rPr lang="it-IT" sz="1400"/>
              <a:t>: </a:t>
            </a:r>
            <a:r>
              <a:rPr lang="it-IT" sz="1400" err="1"/>
              <a:t>risk</a:t>
            </a:r>
            <a:r>
              <a:rPr lang="it-IT" sz="1400"/>
              <a:t> of </a:t>
            </a:r>
            <a:r>
              <a:rPr lang="it-IT" sz="1400" err="1"/>
              <a:t>changing</a:t>
            </a:r>
            <a:r>
              <a:rPr lang="it-IT" sz="1400"/>
              <a:t> </a:t>
            </a:r>
            <a:r>
              <a:rPr lang="it-IT" sz="1400" err="1"/>
              <a:t>variable</a:t>
            </a:r>
            <a:r>
              <a:rPr lang="it-IT" sz="1400"/>
              <a:t> </a:t>
            </a:r>
            <a:r>
              <a:rPr lang="it-IT" sz="1400" err="1"/>
              <a:t>values</a:t>
            </a:r>
            <a:r>
              <a:rPr lang="it-IT" sz="1400"/>
              <a:t> </a:t>
            </a:r>
            <a:r>
              <a:rPr lang="it-IT" sz="1400" err="1"/>
              <a:t>outside</a:t>
            </a:r>
            <a:r>
              <a:rPr lang="it-IT" sz="1400"/>
              <a:t> </a:t>
            </a:r>
            <a:r>
              <a:rPr lang="it-IT" sz="1400" err="1"/>
              <a:t>functions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721742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2C6C510-BEEE-884B-8CD3-756E397A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530BE29-A2D3-4841-BB20-B96ED7D7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Modules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71547A-0864-434B-8D34-18CF53F072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25" y="847725"/>
            <a:ext cx="8580438" cy="2073706"/>
          </a:xfrm>
        </p:spPr>
        <p:txBody>
          <a:bodyPr>
            <a:normAutofit fontScale="40000" lnSpcReduction="20000"/>
          </a:bodyPr>
          <a:lstStyle/>
          <a:p>
            <a:pPr marL="441157" indent="-441157">
              <a:buFontTx/>
              <a:buChar char="•"/>
              <a:defRPr sz="3000"/>
            </a:pPr>
            <a:r>
              <a:rPr lang="en-GB" sz="4000"/>
              <a:t>Files containing multiple functions and instructions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4000"/>
              <a:t>also known as libraries</a:t>
            </a:r>
          </a:p>
          <a:p>
            <a:pPr marL="441157" indent="-441157">
              <a:buFontTx/>
              <a:buChar char="•"/>
              <a:defRPr sz="3000"/>
            </a:pPr>
            <a:r>
              <a:rPr lang="en-GB" sz="4000"/>
              <a:t>Python contains some standard modules (e.g., os, math, sys, etc.)</a:t>
            </a:r>
          </a:p>
          <a:p>
            <a:pPr marL="441157" indent="-441157">
              <a:buFontTx/>
              <a:buChar char="•"/>
              <a:defRPr sz="3000"/>
            </a:pPr>
            <a:r>
              <a:rPr lang="en-GB" sz="4000"/>
              <a:t>Modules must be imported before use (i.e., import …)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4000"/>
              <a:t>It is possible to import submodules (i.e., from … import …)</a:t>
            </a:r>
          </a:p>
          <a:p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8119C2-8CA2-4D43-9CE3-21FA42DCC1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25" y="3060915"/>
            <a:ext cx="7656513" cy="1334873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import </a:t>
            </a:r>
            <a:r>
              <a:rPr lang="en-GB" b="1" err="1">
                <a:solidFill>
                  <a:schemeClr val="tx2"/>
                </a:solidFill>
              </a:rPr>
              <a:t>os</a:t>
            </a:r>
            <a:endParaRPr lang="en-GB" b="1">
              <a:solidFill>
                <a:schemeClr val="tx2"/>
              </a:solidFill>
            </a:endParaRPr>
          </a:p>
          <a:p>
            <a:r>
              <a:rPr lang="en-GB"/>
              <a:t>&gt;&gt;&gt; </a:t>
            </a:r>
            <a:r>
              <a:rPr lang="en-GB" b="1" err="1">
                <a:solidFill>
                  <a:schemeClr val="tx2"/>
                </a:solidFill>
              </a:rPr>
              <a:t>os.getcwd</a:t>
            </a:r>
            <a:r>
              <a:rPr lang="en-GB" b="1">
                <a:solidFill>
                  <a:schemeClr val="tx2"/>
                </a:solidFill>
              </a:rPr>
              <a:t>()</a:t>
            </a:r>
          </a:p>
          <a:p>
            <a:r>
              <a:rPr lang="en-GB" b="1">
                <a:solidFill>
                  <a:schemeClr val="tx2"/>
                </a:solidFill>
              </a:rPr>
              <a:t>‘/Users/Clara/’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accent3"/>
                </a:solidFill>
              </a:rPr>
              <a:t>from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math</a:t>
            </a:r>
            <a:r>
              <a:rPr lang="en-GB"/>
              <a:t> </a:t>
            </a:r>
            <a:r>
              <a:rPr lang="en-GB" b="1">
                <a:solidFill>
                  <a:schemeClr val="accent3"/>
                </a:solidFill>
              </a:rPr>
              <a:t>import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factorial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factorial(5)</a:t>
            </a:r>
          </a:p>
          <a:p>
            <a:r>
              <a:rPr lang="en-GB" b="1">
                <a:solidFill>
                  <a:schemeClr val="tx2"/>
                </a:solidFill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1970522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5FD1B53-CAE6-2640-B54D-C2949836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7BE1FA8-24FE-1B4E-BA5C-0C354BFE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Object-oriented Programming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F62BB00-2C58-4B44-BF49-097E3158F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1157" indent="-441157">
              <a:buFontTx/>
              <a:buChar char="•"/>
              <a:defRPr sz="3000"/>
            </a:pPr>
            <a:r>
              <a:rPr lang="en-GB" sz="1400" dirty="0"/>
              <a:t>It is possible to use “special” variables that contains functions and other variables</a:t>
            </a:r>
          </a:p>
          <a:p>
            <a:pPr marL="441157" indent="-441157">
              <a:buFontTx/>
              <a:buChar char="•"/>
              <a:defRPr sz="3000"/>
            </a:pPr>
            <a:r>
              <a:rPr lang="en-GB" sz="1400" dirty="0"/>
              <a:t>These are generated starting from “classes”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64E19F-F5B0-C44C-96BF-5C3CF4376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661" y="2323194"/>
            <a:ext cx="3368675" cy="1705979"/>
          </a:xfrm>
        </p:spPr>
        <p:txBody>
          <a:bodyPr>
            <a:normAutofit fontScale="92500" lnSpcReduction="20000"/>
          </a:bodyPr>
          <a:lstStyle/>
          <a:p>
            <a:r>
              <a:rPr lang="en-GB" b="1">
                <a:solidFill>
                  <a:schemeClr val="accent3"/>
                </a:solidFill>
              </a:rPr>
              <a:t>class</a:t>
            </a:r>
            <a:r>
              <a:rPr lang="en-GB" b="1"/>
              <a:t> </a:t>
            </a:r>
            <a:r>
              <a:rPr lang="en-GB" b="1" err="1">
                <a:solidFill>
                  <a:schemeClr val="tx2"/>
                </a:solidFill>
              </a:rPr>
              <a:t>rettangolo</a:t>
            </a:r>
            <a:r>
              <a:rPr lang="en-GB" b="1"/>
              <a:t>:</a:t>
            </a:r>
          </a:p>
          <a:p>
            <a:r>
              <a:rPr lang="en-GB"/>
              <a:t>	</a:t>
            </a:r>
          </a:p>
          <a:p>
            <a:r>
              <a:rPr lang="en-GB"/>
              <a:t>	</a:t>
            </a:r>
            <a:r>
              <a:rPr lang="en-GB" b="1">
                <a:solidFill>
                  <a:schemeClr val="accent3"/>
                </a:solidFill>
              </a:rPr>
              <a:t>def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__</a:t>
            </a:r>
            <a:r>
              <a:rPr lang="en-GB" b="1" err="1">
                <a:solidFill>
                  <a:schemeClr val="tx2"/>
                </a:solidFill>
              </a:rPr>
              <a:t>init</a:t>
            </a:r>
            <a:r>
              <a:rPr lang="en-GB" b="1">
                <a:solidFill>
                  <a:schemeClr val="tx2"/>
                </a:solidFill>
              </a:rPr>
              <a:t>__</a:t>
            </a:r>
            <a:r>
              <a:rPr lang="en-GB"/>
              <a:t>(</a:t>
            </a:r>
            <a:r>
              <a:rPr lang="en-GB" b="1">
                <a:solidFill>
                  <a:schemeClr val="accent3"/>
                </a:solidFill>
              </a:rPr>
              <a:t>self</a:t>
            </a:r>
            <a:r>
              <a:rPr lang="en-GB"/>
              <a:t>, </a:t>
            </a:r>
            <a:r>
              <a:rPr lang="en-GB" b="1">
                <a:solidFill>
                  <a:schemeClr val="tx2"/>
                </a:solidFill>
              </a:rPr>
              <a:t>l1</a:t>
            </a:r>
            <a:r>
              <a:rPr lang="en-GB"/>
              <a:t>, </a:t>
            </a:r>
            <a:r>
              <a:rPr lang="en-GB" b="1">
                <a:solidFill>
                  <a:schemeClr val="tx2"/>
                </a:solidFill>
              </a:rPr>
              <a:t>l2</a:t>
            </a:r>
            <a:r>
              <a:rPr lang="en-GB"/>
              <a:t>):</a:t>
            </a:r>
          </a:p>
          <a:p>
            <a:r>
              <a:rPr lang="en-GB"/>
              <a:t>		</a:t>
            </a:r>
            <a:r>
              <a:rPr lang="en-GB" b="1">
                <a:solidFill>
                  <a:schemeClr val="accent3"/>
                </a:solidFill>
              </a:rPr>
              <a:t>self</a:t>
            </a:r>
            <a:r>
              <a:rPr lang="en-GB"/>
              <a:t>.l1 = l1</a:t>
            </a:r>
          </a:p>
          <a:p>
            <a:r>
              <a:rPr lang="en-GB"/>
              <a:t>		</a:t>
            </a:r>
            <a:r>
              <a:rPr lang="en-GB" b="1">
                <a:solidFill>
                  <a:schemeClr val="accent3"/>
                </a:solidFill>
              </a:rPr>
              <a:t>self</a:t>
            </a:r>
            <a:r>
              <a:rPr lang="en-GB"/>
              <a:t>.l2 = l2</a:t>
            </a:r>
          </a:p>
          <a:p>
            <a:endParaRPr lang="en-GB"/>
          </a:p>
          <a:p>
            <a:r>
              <a:rPr lang="en-GB"/>
              <a:t>	</a:t>
            </a:r>
            <a:r>
              <a:rPr lang="en-GB" b="1">
                <a:solidFill>
                  <a:schemeClr val="accent3"/>
                </a:solidFill>
              </a:rPr>
              <a:t>def</a:t>
            </a:r>
            <a:r>
              <a:rPr lang="en-GB"/>
              <a:t> </a:t>
            </a:r>
            <a:r>
              <a:rPr lang="en-GB" b="1">
                <a:solidFill>
                  <a:schemeClr val="tx2"/>
                </a:solidFill>
              </a:rPr>
              <a:t>area</a:t>
            </a:r>
            <a:r>
              <a:rPr lang="en-GB"/>
              <a:t>(</a:t>
            </a:r>
            <a:r>
              <a:rPr lang="en-GB" b="1">
                <a:solidFill>
                  <a:schemeClr val="accent3"/>
                </a:solidFill>
              </a:rPr>
              <a:t>self</a:t>
            </a:r>
            <a:r>
              <a:rPr lang="en-GB"/>
              <a:t>)</a:t>
            </a:r>
          </a:p>
          <a:p>
            <a:r>
              <a:rPr lang="en-GB"/>
              <a:t>		</a:t>
            </a:r>
            <a:r>
              <a:rPr lang="en-GB" b="1">
                <a:solidFill>
                  <a:schemeClr val="accent3"/>
                </a:solidFill>
              </a:rPr>
              <a:t>return self</a:t>
            </a:r>
            <a:r>
              <a:rPr lang="en-GB" b="1">
                <a:solidFill>
                  <a:schemeClr val="tx2"/>
                </a:solidFill>
              </a:rPr>
              <a:t>.l1*</a:t>
            </a:r>
            <a:r>
              <a:rPr lang="en-GB" b="1">
                <a:solidFill>
                  <a:schemeClr val="accent3"/>
                </a:solidFill>
              </a:rPr>
              <a:t>self</a:t>
            </a:r>
            <a:r>
              <a:rPr lang="en-GB"/>
              <a:t>.</a:t>
            </a:r>
            <a:r>
              <a:rPr lang="en-GB" b="1">
                <a:solidFill>
                  <a:schemeClr val="tx2"/>
                </a:solidFill>
              </a:rPr>
              <a:t>l2</a:t>
            </a:r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E21A3CCF-D430-AC47-8E91-5139B1C4E417}"/>
              </a:ext>
            </a:extLst>
          </p:cNvPr>
          <p:cNvSpPr txBox="1">
            <a:spLocks/>
          </p:cNvSpPr>
          <p:nvPr/>
        </p:nvSpPr>
        <p:spPr>
          <a:xfrm>
            <a:off x="4370145" y="2323194"/>
            <a:ext cx="3368675" cy="170597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rett1 = </a:t>
            </a:r>
            <a:r>
              <a:rPr lang="en-GB" b="1" err="1">
                <a:solidFill>
                  <a:schemeClr val="tx2"/>
                </a:solidFill>
              </a:rPr>
              <a:t>rettangolo</a:t>
            </a:r>
            <a:r>
              <a:rPr lang="en-GB" b="1">
                <a:solidFill>
                  <a:schemeClr val="tx2"/>
                </a:solidFill>
              </a:rPr>
              <a:t>(2,5)</a:t>
            </a:r>
            <a:endParaRPr lang="en-GB"/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rett1.area()</a:t>
            </a:r>
            <a:endParaRPr lang="en-GB"/>
          </a:p>
          <a:p>
            <a:r>
              <a:rPr lang="en-GB" b="1">
                <a:solidFill>
                  <a:schemeClr val="tx2"/>
                </a:solidFill>
              </a:rPr>
              <a:t>10</a:t>
            </a:r>
          </a:p>
          <a:p>
            <a:r>
              <a:rPr lang="en-GB"/>
              <a:t>&gt;&gt;&gt; </a:t>
            </a:r>
            <a:r>
              <a:rPr lang="en-GB" b="1">
                <a:solidFill>
                  <a:schemeClr val="tx2"/>
                </a:solidFill>
              </a:rPr>
              <a:t>rett1 = </a:t>
            </a:r>
            <a:r>
              <a:rPr lang="en-GB" b="1" err="1">
                <a:solidFill>
                  <a:schemeClr val="tx2"/>
                </a:solidFill>
              </a:rPr>
              <a:t>rettangolo</a:t>
            </a:r>
            <a:r>
              <a:rPr lang="en-GB" b="1">
                <a:solidFill>
                  <a:schemeClr val="tx2"/>
                </a:solidFill>
              </a:rPr>
              <a:t>(4,4)</a:t>
            </a:r>
            <a:endParaRPr lang="en-GB"/>
          </a:p>
          <a:p>
            <a:r>
              <a:rPr lang="en-GB"/>
              <a:t>&gt;&gt;&gt; r</a:t>
            </a:r>
            <a:r>
              <a:rPr lang="en-GB" b="1">
                <a:solidFill>
                  <a:schemeClr val="tx2"/>
                </a:solidFill>
              </a:rPr>
              <a:t>ett1.area()</a:t>
            </a:r>
          </a:p>
          <a:p>
            <a:r>
              <a:rPr lang="en-GB" b="1">
                <a:solidFill>
                  <a:schemeClr val="tx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6197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034C9-E967-AC43-8E62-6479318C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91564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601D17A-0D78-B14C-8EB8-6B3CD0D6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F169441-7BB5-B641-AB46-925C6D62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Python?</a:t>
            </a:r>
          </a:p>
        </p:txBody>
      </p:sp>
      <p:sp>
        <p:nvSpPr>
          <p:cNvPr id="5" name="Easy to learn!…">
            <a:extLst>
              <a:ext uri="{FF2B5EF4-FFF2-40B4-BE49-F238E27FC236}">
                <a16:creationId xmlns:a16="http://schemas.microsoft.com/office/drawing/2014/main" id="{14C99645-D613-264B-88BC-ADC0E79719C1}"/>
              </a:ext>
            </a:extLst>
          </p:cNvPr>
          <p:cNvSpPr txBox="1">
            <a:spLocks/>
          </p:cNvSpPr>
          <p:nvPr/>
        </p:nvSpPr>
        <p:spPr>
          <a:xfrm>
            <a:off x="540327" y="847897"/>
            <a:ext cx="8013469" cy="373648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Easy to </a:t>
            </a:r>
            <a:r>
              <a:rPr lang="it-IT" sz="3000" b="1" dirty="0" err="1"/>
              <a:t>learn</a:t>
            </a:r>
            <a:r>
              <a:rPr lang="it-IT" sz="3000" b="1" dirty="0"/>
              <a:t>!</a:t>
            </a:r>
          </a:p>
          <a:p>
            <a:pPr marL="441157" indent="-441157">
              <a:buFontTx/>
              <a:buChar char="•"/>
              <a:defRPr sz="3000" b="1"/>
            </a:pPr>
            <a:endParaRPr lang="it-IT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Easy to </a:t>
            </a:r>
            <a:r>
              <a:rPr lang="it-IT" sz="3000" b="1" dirty="0" err="1"/>
              <a:t>read</a:t>
            </a:r>
            <a:endParaRPr lang="it-IT" sz="3000" b="1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 err="1"/>
              <a:t>Almost</a:t>
            </a:r>
            <a:r>
              <a:rPr lang="it-IT" sz="3000" dirty="0"/>
              <a:t> </a:t>
            </a:r>
            <a:r>
              <a:rPr lang="it-IT" sz="3000" dirty="0" err="1"/>
              <a:t>like</a:t>
            </a:r>
            <a:r>
              <a:rPr lang="it-IT" sz="3000" dirty="0"/>
              <a:t> </a:t>
            </a:r>
            <a:r>
              <a:rPr lang="it-IT" sz="3000" dirty="0" err="1"/>
              <a:t>writing</a:t>
            </a:r>
            <a:r>
              <a:rPr lang="it-IT" sz="3000" dirty="0"/>
              <a:t> a </a:t>
            </a:r>
            <a:r>
              <a:rPr lang="it-IT" sz="3000" dirty="0" err="1"/>
              <a:t>series</a:t>
            </a:r>
            <a:r>
              <a:rPr lang="it-IT" sz="3000" dirty="0"/>
              <a:t> of </a:t>
            </a:r>
            <a:r>
              <a:rPr lang="it-IT" sz="3000" dirty="0" err="1"/>
              <a:t>instructions</a:t>
            </a:r>
            <a:endParaRPr lang="it-IT" sz="3000" dirty="0"/>
          </a:p>
          <a:p>
            <a:pPr marL="441157" indent="-441157">
              <a:buFontTx/>
              <a:buChar char="•"/>
              <a:defRPr sz="3000" b="1"/>
            </a:pPr>
            <a:endParaRPr lang="it-IT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High-</a:t>
            </a:r>
            <a:r>
              <a:rPr lang="it-IT" sz="3000" b="1" dirty="0" err="1"/>
              <a:t>level</a:t>
            </a:r>
            <a:r>
              <a:rPr lang="it-IT" sz="3000" b="1" dirty="0"/>
              <a:t> language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Object </a:t>
            </a:r>
            <a:r>
              <a:rPr lang="it-IT" sz="3000" dirty="0" err="1"/>
              <a:t>oriented</a:t>
            </a:r>
            <a:endParaRPr lang="it-IT" sz="3000" dirty="0"/>
          </a:p>
          <a:p>
            <a:pPr marL="441157" indent="-441157">
              <a:buFontTx/>
              <a:buChar char="•"/>
              <a:defRPr sz="3000" b="1"/>
            </a:pPr>
            <a:endParaRPr lang="it-IT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 err="1"/>
              <a:t>Interpreted</a:t>
            </a:r>
            <a:r>
              <a:rPr lang="it-IT" sz="3000" b="1" dirty="0"/>
              <a:t> language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No </a:t>
            </a:r>
            <a:r>
              <a:rPr lang="it-IT" sz="3000" dirty="0" err="1"/>
              <a:t>need</a:t>
            </a:r>
            <a:r>
              <a:rPr lang="it-IT" sz="3000" dirty="0"/>
              <a:t> to compile</a:t>
            </a:r>
          </a:p>
          <a:p>
            <a:pPr marL="441157" indent="-441157">
              <a:buFontTx/>
              <a:buChar char="•"/>
              <a:defRPr sz="3000" b="1"/>
            </a:pPr>
            <a:endParaRPr lang="it-IT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it-IT" sz="3000" b="1" dirty="0"/>
              <a:t>Multi-</a:t>
            </a:r>
            <a:r>
              <a:rPr lang="it-IT" sz="3000" b="1" dirty="0" err="1"/>
              <a:t>platform</a:t>
            </a:r>
            <a:endParaRPr lang="it-IT" sz="3000" b="1" dirty="0"/>
          </a:p>
          <a:p>
            <a:pPr marL="822157" lvl="1" indent="-441157">
              <a:buFontTx/>
              <a:buChar char="•"/>
              <a:defRPr sz="3000"/>
            </a:pPr>
            <a:r>
              <a:rPr lang="it-IT" sz="3000" dirty="0"/>
              <a:t>Linux, Windows, OSX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69216B-9B94-1443-B2BF-DE1D298D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011382"/>
            <a:ext cx="1939637" cy="19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0D81EA-B91F-C942-A32B-E0D6B53B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6714B5E-85D2-C74C-A146-EC33983D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Python Execution</a:t>
            </a:r>
          </a:p>
        </p:txBody>
      </p:sp>
      <p:sp>
        <p:nvSpPr>
          <p:cNvPr id="6" name="Interactive Mode…">
            <a:extLst>
              <a:ext uri="{FF2B5EF4-FFF2-40B4-BE49-F238E27FC236}">
                <a16:creationId xmlns:a16="http://schemas.microsoft.com/office/drawing/2014/main" id="{C609815B-9ED1-6542-B978-D3286B0E19A7}"/>
              </a:ext>
            </a:extLst>
          </p:cNvPr>
          <p:cNvSpPr txBox="1">
            <a:spLocks/>
          </p:cNvSpPr>
          <p:nvPr/>
        </p:nvSpPr>
        <p:spPr>
          <a:xfrm>
            <a:off x="288522" y="876800"/>
            <a:ext cx="8566553" cy="3518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en-GB" sz="3000" b="1" dirty="0"/>
              <a:t>Interactive Mode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Run “python” in terminal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Start writing code</a:t>
            </a:r>
          </a:p>
          <a:p>
            <a:pPr marL="822157" lvl="1" indent="-441157">
              <a:buFontTx/>
              <a:buChar char="•"/>
              <a:defRPr sz="3000"/>
            </a:pPr>
            <a:endParaRPr lang="en-GB" sz="3000" dirty="0"/>
          </a:p>
          <a:p>
            <a:pPr marL="822157" lvl="1" indent="-441157">
              <a:buFontTx/>
              <a:buChar char="•"/>
              <a:defRPr sz="3000"/>
            </a:pPr>
            <a:endParaRPr lang="en-GB" sz="3000" dirty="0"/>
          </a:p>
          <a:p>
            <a:pPr marL="441157" indent="-441157">
              <a:buFontTx/>
              <a:buChar char="•"/>
              <a:defRPr sz="3000" b="1"/>
            </a:pPr>
            <a:endParaRPr lang="en-GB" sz="3000" b="1" dirty="0"/>
          </a:p>
          <a:p>
            <a:pPr marL="441157" indent="-441157">
              <a:buFontTx/>
              <a:buChar char="•"/>
              <a:defRPr sz="3000" b="1"/>
            </a:pPr>
            <a:endParaRPr lang="en-GB" sz="3000" b="1" dirty="0"/>
          </a:p>
          <a:p>
            <a:pPr marL="441157" indent="-441157">
              <a:buFontTx/>
              <a:buChar char="•"/>
              <a:defRPr sz="3000" b="1"/>
            </a:pPr>
            <a:endParaRPr lang="en-GB" sz="3000" b="1" dirty="0"/>
          </a:p>
          <a:p>
            <a:pPr marL="441157" indent="-441157">
              <a:buFontTx/>
              <a:buChar char="•"/>
              <a:defRPr sz="3000" b="1"/>
            </a:pPr>
            <a:r>
              <a:rPr lang="en-GB" sz="3000" b="1" dirty="0"/>
              <a:t>Non-interactive Mode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Create a text file containing your code, e.g., “</a:t>
            </a:r>
            <a:r>
              <a:rPr lang="en-GB" sz="3000" dirty="0" err="1"/>
              <a:t>code.py</a:t>
            </a:r>
            <a:r>
              <a:rPr lang="en-GB" sz="3000" dirty="0"/>
              <a:t>”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Run the code directly from file using the interpreter, i.e., “python </a:t>
            </a:r>
            <a:r>
              <a:rPr lang="en-GB" sz="3000" dirty="0" err="1"/>
              <a:t>code.py</a:t>
            </a:r>
            <a:r>
              <a:rPr lang="en-GB" sz="3000" dirty="0"/>
              <a:t>”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805812F-9761-8E43-9034-2960FB5B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92" y="1879600"/>
            <a:ext cx="4749140" cy="11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1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D1CFB-1D52-E94D-9A5B-0777E661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17002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F991B47-1048-C74D-B1F0-3A514B17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B2C7734-37A9-A744-A8DB-27A8C712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Package Manager</a:t>
            </a:r>
          </a:p>
        </p:txBody>
      </p:sp>
      <p:sp>
        <p:nvSpPr>
          <p:cNvPr id="5" name="Packages and Modules…">
            <a:extLst>
              <a:ext uri="{FF2B5EF4-FFF2-40B4-BE49-F238E27FC236}">
                <a16:creationId xmlns:a16="http://schemas.microsoft.com/office/drawing/2014/main" id="{1F0F1B46-F73F-164B-8F7B-DC6E749F6A6A}"/>
              </a:ext>
            </a:extLst>
          </p:cNvPr>
          <p:cNvSpPr txBox="1">
            <a:spLocks/>
          </p:cNvSpPr>
          <p:nvPr/>
        </p:nvSpPr>
        <p:spPr>
          <a:xfrm>
            <a:off x="385505" y="881496"/>
            <a:ext cx="8038060" cy="3380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buFont typeface="Wingdings" charset="2"/>
              <a:buNone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6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157" indent="-441157">
              <a:buFontTx/>
              <a:buChar char="•"/>
              <a:defRPr sz="3000" b="1"/>
            </a:pPr>
            <a:r>
              <a:rPr lang="en-GB" sz="3000" b="1" dirty="0"/>
              <a:t>Packages and Modules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Python can be easily expanded through packages and modules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 err="1"/>
              <a:t>numpy</a:t>
            </a:r>
            <a:r>
              <a:rPr lang="en-GB" sz="3000" dirty="0"/>
              <a:t>, </a:t>
            </a:r>
            <a:r>
              <a:rPr lang="en-GB" sz="3000" dirty="0" err="1"/>
              <a:t>scikit</a:t>
            </a:r>
            <a:r>
              <a:rPr lang="en-GB" sz="3000" dirty="0"/>
              <a:t>-learn, etc.</a:t>
            </a:r>
          </a:p>
          <a:p>
            <a:pPr marL="441157" indent="-441157">
              <a:buFontTx/>
              <a:buChar char="•"/>
              <a:defRPr sz="3000"/>
            </a:pPr>
            <a:endParaRPr lang="en-GB" sz="3000" dirty="0"/>
          </a:p>
          <a:p>
            <a:pPr marL="441157" indent="-441157">
              <a:buFontTx/>
              <a:buChar char="•"/>
              <a:defRPr sz="3000" b="1"/>
            </a:pPr>
            <a:r>
              <a:rPr lang="en-GB" sz="3000" b="1" dirty="0"/>
              <a:t>PIP</a:t>
            </a:r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/>
              <a:t>pip install </a:t>
            </a:r>
            <a:r>
              <a:rPr lang="en-GB" sz="3000" dirty="0" err="1"/>
              <a:t>numpy</a:t>
            </a:r>
            <a:endParaRPr lang="en-GB" sz="3000" dirty="0"/>
          </a:p>
          <a:p>
            <a:pPr marL="441157" indent="-441157">
              <a:buFontTx/>
              <a:buChar char="•"/>
              <a:defRPr sz="3000"/>
            </a:pPr>
            <a:endParaRPr lang="en-GB" sz="3000" dirty="0"/>
          </a:p>
          <a:p>
            <a:pPr marL="441157" indent="-441157">
              <a:buFontTx/>
              <a:buChar char="•"/>
              <a:defRPr sz="3000" b="1"/>
            </a:pPr>
            <a:r>
              <a:rPr lang="en-GB" sz="3000" b="1" dirty="0" err="1"/>
              <a:t>Conda</a:t>
            </a:r>
            <a:endParaRPr lang="en-GB" sz="3000" b="1" dirty="0"/>
          </a:p>
          <a:p>
            <a:pPr marL="822157" lvl="1" indent="-441157">
              <a:buFontTx/>
              <a:buChar char="•"/>
              <a:defRPr sz="3000"/>
            </a:pPr>
            <a:r>
              <a:rPr lang="en-GB" sz="3000" dirty="0" err="1"/>
              <a:t>conda</a:t>
            </a:r>
            <a:r>
              <a:rPr lang="en-GB" sz="3000" dirty="0"/>
              <a:t> install </a:t>
            </a:r>
            <a:r>
              <a:rPr lang="en-GB" sz="3000" dirty="0" err="1"/>
              <a:t>numpy</a:t>
            </a:r>
            <a:endParaRPr lang="en-GB" sz="3000" dirty="0"/>
          </a:p>
          <a:p>
            <a:pPr marL="441157" indent="-441157">
              <a:buFontTx/>
              <a:buChar char="•"/>
              <a:defRPr sz="3000"/>
            </a:pPr>
            <a:endParaRPr lang="en-GB" sz="3000" dirty="0"/>
          </a:p>
          <a:p>
            <a:pPr marL="441157" indent="-441157">
              <a:buFontTx/>
              <a:buChar char="•"/>
              <a:defRPr sz="3000"/>
            </a:pPr>
            <a:r>
              <a:rPr lang="en-GB" sz="3000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1309692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E1DC309-CF49-5D4D-A72C-FB184FC2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1CE1C27-3EDC-C14C-A5A1-6F23248D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Tools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C77236-DF1C-C148-8499-D5EAD3AB6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For the next labs you can: </a:t>
            </a:r>
          </a:p>
          <a:p>
            <a:pPr marL="285750" indent="-285750">
              <a:buFontTx/>
              <a:buChar char="-"/>
            </a:pPr>
            <a:r>
              <a:rPr lang="en-GB" dirty="0"/>
              <a:t>choose to install Python and its tools locally on your computer (suggested)</a:t>
            </a:r>
          </a:p>
          <a:p>
            <a:pPr marL="285750" indent="-285750">
              <a:buFontTx/>
              <a:buChar char="-"/>
            </a:pPr>
            <a:r>
              <a:rPr lang="en-GB" dirty="0"/>
              <a:t>use Google </a:t>
            </a:r>
            <a:r>
              <a:rPr lang="en-GB" dirty="0" err="1"/>
              <a:t>Colaboratory</a:t>
            </a:r>
            <a:r>
              <a:rPr lang="en-GB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518F93-3C40-9542-A8A7-0C0E6A87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23" y="1752960"/>
            <a:ext cx="5158540" cy="27952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D17480-0C83-E345-A5D7-B0507996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348" y="267017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9D65668-BA92-EE4A-9479-647C1433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7DA6565-C638-1340-9CF7-1D0DE892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 Python locally: </a:t>
            </a:r>
            <a:r>
              <a:rPr lang="en-GB" dirty="0" err="1"/>
              <a:t>Conda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6AA42DF-F3D9-6947-9BE1-9A5209726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Conda is an open source package management system and environment management system.</a:t>
            </a:r>
          </a:p>
          <a:p>
            <a:pPr marL="285750" indent="-285750">
              <a:buFontTx/>
              <a:buChar char="-"/>
            </a:pPr>
            <a:r>
              <a:rPr lang="it-IT" sz="1800" dirty="0"/>
              <a:t>compatible with Windows, MacOS, Linux</a:t>
            </a:r>
          </a:p>
          <a:p>
            <a:pPr marL="285750" indent="-285750">
              <a:buFontTx/>
              <a:buChar char="-"/>
            </a:pPr>
            <a:r>
              <a:rPr lang="it-IT" sz="1800" dirty="0"/>
              <a:t>install, run and updates packages and their dependencies</a:t>
            </a:r>
          </a:p>
          <a:p>
            <a:pPr marL="285750" indent="-285750">
              <a:buFontTx/>
              <a:buChar char="-"/>
            </a:pPr>
            <a:r>
              <a:rPr lang="it-IT" sz="1800" dirty="0"/>
              <a:t>creates, saves, loads and switches between environments</a:t>
            </a:r>
          </a:p>
          <a:p>
            <a:pPr marL="285750" indent="-285750">
              <a:buFontTx/>
              <a:buChar char="-"/>
            </a:pPr>
            <a:r>
              <a:rPr lang="it-IT" sz="1800" dirty="0"/>
              <a:t>created for Python but it can package and distribute software for any language (in </a:t>
            </a:r>
            <a:r>
              <a:rPr lang="en-GB" sz="1800" dirty="0"/>
              <a:t>theory</a:t>
            </a:r>
            <a:r>
              <a:rPr lang="it-IT" sz="1800" dirty="0"/>
              <a:t>…)</a:t>
            </a:r>
            <a:endParaRPr lang="en-GB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C91D85-37B5-4C46-8353-076CE700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1454686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9464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tlab_introduction copia" id="{37691FEF-3E23-CA4B-BF5C-4D45E267FA53}" vid="{4BCDE6E6-71E7-CB42-8E0B-485397124A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4824</TotalTime>
  <Words>2389</Words>
  <Application>Microsoft Macintosh PowerPoint</Application>
  <PresentationFormat>Presentazione su schermo (16:9)</PresentationFormat>
  <Paragraphs>354</Paragraphs>
  <Slides>36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4" baseType="lpstr">
      <vt:lpstr>Arial</vt:lpstr>
      <vt:lpstr>Calibri</vt:lpstr>
      <vt:lpstr>Courier</vt:lpstr>
      <vt:lpstr>Courier New</vt:lpstr>
      <vt:lpstr>Source Code Pro</vt:lpstr>
      <vt:lpstr>Source Code Pro Medium</vt:lpstr>
      <vt:lpstr>Wingdings</vt:lpstr>
      <vt:lpstr>POLI</vt:lpstr>
      <vt:lpstr>Introduction to Python</vt:lpstr>
      <vt:lpstr>Table of contents</vt:lpstr>
      <vt:lpstr>Introduction</vt:lpstr>
      <vt:lpstr>Why Python?</vt:lpstr>
      <vt:lpstr>Python Execution</vt:lpstr>
      <vt:lpstr>Tools</vt:lpstr>
      <vt:lpstr>Package Manager</vt:lpstr>
      <vt:lpstr>Python Tools</vt:lpstr>
      <vt:lpstr>Install Python locally: Conda</vt:lpstr>
      <vt:lpstr>Install Python locally: Miniconda</vt:lpstr>
      <vt:lpstr>Install Python locally: Miniconda Mac OS</vt:lpstr>
      <vt:lpstr>Install Python locally: Miniconda Windows</vt:lpstr>
      <vt:lpstr>Install Python locally: Create an environment </vt:lpstr>
      <vt:lpstr>Install Python locally: Environment manual creation</vt:lpstr>
      <vt:lpstr>Install Python locally: Creation from an yml file</vt:lpstr>
      <vt:lpstr>Install Python locally: Activation of the environment</vt:lpstr>
      <vt:lpstr>Install Python locally: Install packages with conda</vt:lpstr>
      <vt:lpstr>Install Python locally: IDE and Editors</vt:lpstr>
      <vt:lpstr>Install Python locally: Jupyter Notebook</vt:lpstr>
      <vt:lpstr>Install Python locally : Instructions for the LABS</vt:lpstr>
      <vt:lpstr>Install Python locally : Instructions for the LABS</vt:lpstr>
      <vt:lpstr>Use Python on the web: Google Colab</vt:lpstr>
      <vt:lpstr>Use Python on the web: Google Colab</vt:lpstr>
      <vt:lpstr>Use Python on the web: Instructions for the LABS</vt:lpstr>
      <vt:lpstr>Main Concepts</vt:lpstr>
      <vt:lpstr>Comments </vt:lpstr>
      <vt:lpstr>Numbers</vt:lpstr>
      <vt:lpstr>Variables</vt:lpstr>
      <vt:lpstr>Strings</vt:lpstr>
      <vt:lpstr>List and tuples</vt:lpstr>
      <vt:lpstr>Control Structures</vt:lpstr>
      <vt:lpstr>Indentation</vt:lpstr>
      <vt:lpstr>Functions</vt:lpstr>
      <vt:lpstr>Modules</vt:lpstr>
      <vt:lpstr>Object-oriented Programming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Clara Borrelli</dc:creator>
  <cp:lastModifiedBy>Clara Borrelli</cp:lastModifiedBy>
  <cp:revision>88</cp:revision>
  <dcterms:created xsi:type="dcterms:W3CDTF">2019-09-16T11:09:12Z</dcterms:created>
  <dcterms:modified xsi:type="dcterms:W3CDTF">2020-10-06T18:05:09Z</dcterms:modified>
</cp:coreProperties>
</file>